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61" r:id="rId7"/>
    <p:sldId id="326" r:id="rId8"/>
    <p:sldId id="262" r:id="rId9"/>
    <p:sldId id="263" r:id="rId10"/>
    <p:sldId id="287" r:id="rId11"/>
    <p:sldId id="327" r:id="rId12"/>
    <p:sldId id="288" r:id="rId13"/>
    <p:sldId id="289" r:id="rId14"/>
    <p:sldId id="309" r:id="rId15"/>
    <p:sldId id="311" r:id="rId16"/>
    <p:sldId id="299" r:id="rId17"/>
    <p:sldId id="280" r:id="rId18"/>
    <p:sldId id="312" r:id="rId19"/>
    <p:sldId id="273" r:id="rId20"/>
    <p:sldId id="313" r:id="rId21"/>
    <p:sldId id="314" r:id="rId22"/>
    <p:sldId id="315" r:id="rId23"/>
    <p:sldId id="316" r:id="rId24"/>
    <p:sldId id="258" r:id="rId25"/>
    <p:sldId id="317" r:id="rId26"/>
    <p:sldId id="318" r:id="rId27"/>
    <p:sldId id="319" r:id="rId28"/>
    <p:sldId id="296" r:id="rId29"/>
    <p:sldId id="291" r:id="rId30"/>
    <p:sldId id="320" r:id="rId31"/>
    <p:sldId id="295" r:id="rId32"/>
    <p:sldId id="294" r:id="rId33"/>
    <p:sldId id="321" r:id="rId34"/>
    <p:sldId id="322" r:id="rId35"/>
    <p:sldId id="323" r:id="rId36"/>
    <p:sldId id="324" r:id="rId37"/>
    <p:sldId id="32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FFF3C1"/>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20" d="100"/>
          <a:sy n="120"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berg, Sarah" userId="541a3442-88ea-4d9f-ac2c-25d2ecf8ebc2" providerId="ADAL" clId="{D5BCD703-270D-4BE7-BF88-A0D1C0174453}"/>
    <pc:docChg chg="modSld">
      <pc:chgData name="Steinberg, Sarah" userId="541a3442-88ea-4d9f-ac2c-25d2ecf8ebc2" providerId="ADAL" clId="{D5BCD703-270D-4BE7-BF88-A0D1C0174453}" dt="2023-09-20T13:55:13.446" v="2" actId="122"/>
      <pc:docMkLst>
        <pc:docMk/>
      </pc:docMkLst>
      <pc:sldChg chg="modSp mod">
        <pc:chgData name="Steinberg, Sarah" userId="541a3442-88ea-4d9f-ac2c-25d2ecf8ebc2" providerId="ADAL" clId="{D5BCD703-270D-4BE7-BF88-A0D1C0174453}" dt="2023-09-20T13:55:13.446" v="2" actId="122"/>
        <pc:sldMkLst>
          <pc:docMk/>
          <pc:sldMk cId="1530655695" sldId="315"/>
        </pc:sldMkLst>
        <pc:spChg chg="mod">
          <ac:chgData name="Steinberg, Sarah" userId="541a3442-88ea-4d9f-ac2c-25d2ecf8ebc2" providerId="ADAL" clId="{D5BCD703-270D-4BE7-BF88-A0D1C0174453}" dt="2023-09-20T13:55:13.446" v="2" actId="122"/>
          <ac:spMkLst>
            <pc:docMk/>
            <pc:sldMk cId="1530655695" sldId="315"/>
            <ac:spMk id="2" creationId="{6153F232-1096-0488-9EB3-8C224B5865F4}"/>
          </ac:spMkLst>
        </pc:spChg>
        <pc:spChg chg="mod">
          <ac:chgData name="Steinberg, Sarah" userId="541a3442-88ea-4d9f-ac2c-25d2ecf8ebc2" providerId="ADAL" clId="{D5BCD703-270D-4BE7-BF88-A0D1C0174453}" dt="2023-09-20T13:55:05.330" v="1" actId="6549"/>
          <ac:spMkLst>
            <pc:docMk/>
            <pc:sldMk cId="1530655695" sldId="315"/>
            <ac:spMk id="9" creationId="{E0EF90B9-73E1-45FC-DCE7-0518D2979E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B261-2788-45D0-BE72-1D28A5566562}"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35E1B-4524-46F9-9FDF-8B7881F95212}" type="slidenum">
              <a:rPr lang="en-US" smtClean="0"/>
              <a:t>‹#›</a:t>
            </a:fld>
            <a:endParaRPr lang="en-US"/>
          </a:p>
        </p:txBody>
      </p:sp>
    </p:spTree>
    <p:extLst>
      <p:ext uri="{BB962C8B-B14F-4D97-AF65-F5344CB8AC3E}">
        <p14:creationId xmlns:p14="http://schemas.microsoft.com/office/powerpoint/2010/main" val="37300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lp@umaryland.edu"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important tool that you will absolutely see on a regular basis is multi-factor authentication. IT Security is a very important topic at UMB, and MFA, as it’s often referred to, is what allows us to have an extra level of security when signing into various applications.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Specifially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DUO is the application that we use and can be downloaded onto your smartphone or tablet to provide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level of identity checking.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Instructions and additional information on the Duo app can be found on the websites listed here. </a:t>
            </a:r>
          </a:p>
        </p:txBody>
      </p:sp>
      <p:sp>
        <p:nvSpPr>
          <p:cNvPr id="4" name="Slide Number Placeholder 3"/>
          <p:cNvSpPr>
            <a:spLocks noGrp="1"/>
          </p:cNvSpPr>
          <p:nvPr>
            <p:ph type="sldNum" sz="quarter" idx="5"/>
          </p:nvPr>
        </p:nvSpPr>
        <p:spPr/>
        <p:txBody>
          <a:bodyPr/>
          <a:lstStyle/>
          <a:p>
            <a:fld id="{255E9322-7B39-0144-813F-1F91D7E280D2}" type="slidenum">
              <a:rPr lang="en-US" smtClean="0"/>
              <a:t>6</a:t>
            </a:fld>
            <a:endParaRPr lang="en-US"/>
          </a:p>
        </p:txBody>
      </p:sp>
    </p:spTree>
    <p:extLst>
      <p:ext uri="{BB962C8B-B14F-4D97-AF65-F5344CB8AC3E}">
        <p14:creationId xmlns:p14="http://schemas.microsoft.com/office/powerpoint/2010/main" val="68199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b="0" dirty="0">
                <a:solidFill>
                  <a:srgbClr val="FF0000"/>
                </a:solidFill>
              </a:rPr>
              <a:t>IT Security is a part of the CITS family and as security is such an important topic - review slide.</a:t>
            </a:r>
          </a:p>
        </p:txBody>
      </p:sp>
      <p:sp>
        <p:nvSpPr>
          <p:cNvPr id="4" name="Slide Number Placeholder 3"/>
          <p:cNvSpPr>
            <a:spLocks noGrp="1"/>
          </p:cNvSpPr>
          <p:nvPr>
            <p:ph type="sldNum" sz="quarter" idx="5"/>
          </p:nvPr>
        </p:nvSpPr>
        <p:spPr/>
        <p:txBody>
          <a:bodyPr/>
          <a:lstStyle/>
          <a:p>
            <a:fld id="{255E9322-7B39-0144-813F-1F91D7E280D2}" type="slidenum">
              <a:rPr lang="en-US" smtClean="0"/>
              <a:t>25</a:t>
            </a:fld>
            <a:endParaRPr lang="en-US"/>
          </a:p>
        </p:txBody>
      </p:sp>
    </p:spTree>
    <p:extLst>
      <p:ext uri="{BB962C8B-B14F-4D97-AF65-F5344CB8AC3E}">
        <p14:creationId xmlns:p14="http://schemas.microsoft.com/office/powerpoint/2010/main" val="170181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central IT help desk, that is available to everyone on campus for help with campus wide applications, can be contacted via email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help@umaryland.edu</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by phone at the number listed here.  Additionally, each school has their own help desk, and depending on what system you need help with, you may need to go to your school specific help desk.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there is a website for the Help Desk and it offers a lot of important information. </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26</a:t>
            </a:fld>
            <a:endParaRPr lang="en-US"/>
          </a:p>
        </p:txBody>
      </p:sp>
    </p:spTree>
    <p:extLst>
      <p:ext uri="{BB962C8B-B14F-4D97-AF65-F5344CB8AC3E}">
        <p14:creationId xmlns:p14="http://schemas.microsoft.com/office/powerpoint/2010/main" val="107576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dirty="0">
                <a:solidFill>
                  <a:srgbClr val="FF0000"/>
                </a:solidFill>
                <a:cs typeface="Calibri"/>
              </a:rPr>
              <a:t>Some basic tips when experiencing problems or sending an email to the Help Desk.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28</a:t>
            </a:fld>
            <a:endParaRPr lang="en-US"/>
          </a:p>
        </p:txBody>
      </p:sp>
    </p:spTree>
    <p:extLst>
      <p:ext uri="{BB962C8B-B14F-4D97-AF65-F5344CB8AC3E}">
        <p14:creationId xmlns:p14="http://schemas.microsoft.com/office/powerpoint/2010/main" val="348349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dirty="0">
                <a:solidFill>
                  <a:srgbClr val="FF0000"/>
                </a:solidFill>
              </a:rPr>
              <a:t>Review slide.</a:t>
            </a:r>
            <a:endParaRPr lang="en-US" sz="1050" dirty="0">
              <a:solidFill>
                <a:srgbClr val="FF0000"/>
              </a:solidFill>
              <a:cs typeface="Calibri"/>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29</a:t>
            </a:fld>
            <a:endParaRPr lang="en-US"/>
          </a:p>
        </p:txBody>
      </p:sp>
    </p:spTree>
    <p:extLst>
      <p:ext uri="{BB962C8B-B14F-4D97-AF65-F5344CB8AC3E}">
        <p14:creationId xmlns:p14="http://schemas.microsoft.com/office/powerpoint/2010/main" val="250135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dirty="0">
                <a:solidFill>
                  <a:srgbClr val="FF0000"/>
                </a:solidFill>
              </a:rPr>
              <a:t>We’ve already mentioned a number of training resources available to you, we want to point out the CITS IT Training department.  We offer training on campuswide applications, which primarily includes the Microsoft 365 suite of products – including OneDrive, SharePoint, Teams and more. </a:t>
            </a:r>
          </a:p>
          <a:p>
            <a:endParaRPr lang="en-US" sz="1050" dirty="0">
              <a:solidFill>
                <a:srgbClr val="FF0000"/>
              </a:solidFill>
              <a:cs typeface="Calibri"/>
            </a:endParaRPr>
          </a:p>
          <a:p>
            <a:pPr marL="171450" indent="-171450">
              <a:buFont typeface="Arial" panose="020B0604020202020204" pitchFamily="34" charset="0"/>
              <a:buChar char="•"/>
            </a:pPr>
            <a:r>
              <a:rPr lang="en-US" sz="1050" dirty="0">
                <a:solidFill>
                  <a:srgbClr val="FF0000"/>
                </a:solidFill>
                <a:cs typeface="Calibri"/>
              </a:rPr>
              <a:t>The office support site can be accessed from umaryland.edu/office365</a:t>
            </a:r>
          </a:p>
          <a:p>
            <a:pPr marL="171450" indent="-171450">
              <a:buFont typeface="Arial" panose="020B0604020202020204" pitchFamily="34" charset="0"/>
              <a:buChar char="•"/>
            </a:pPr>
            <a:r>
              <a:rPr lang="en-US" sz="1050" dirty="0">
                <a:solidFill>
                  <a:srgbClr val="FF0000"/>
                </a:solidFill>
                <a:cs typeface="Calibri"/>
              </a:rPr>
              <a:t>Additionally, found under Training is the Training Resources page, which offers information on timely and topical issues, including applying sensitivity labels to office files and how to send secure emails.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30</a:t>
            </a:fld>
            <a:endParaRPr lang="en-US"/>
          </a:p>
        </p:txBody>
      </p:sp>
    </p:spTree>
    <p:extLst>
      <p:ext uri="{BB962C8B-B14F-4D97-AF65-F5344CB8AC3E}">
        <p14:creationId xmlns:p14="http://schemas.microsoft.com/office/powerpoint/2010/main" val="3027874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CITS Services page allows users to search for support pages related to various applications and </a:t>
            </a:r>
            <a:r>
              <a:rPr lang="en-US" sz="1800">
                <a:effectLst/>
                <a:latin typeface="Calibri" panose="020F0502020204030204" pitchFamily="34" charset="0"/>
                <a:ea typeface="Calibri" panose="020F0502020204030204" pitchFamily="34" charset="0"/>
                <a:cs typeface="Times New Roman" panose="02020603050405020304" pitchFamily="18" charset="0"/>
              </a:rPr>
              <a:t>services available at UMB.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32</a:t>
            </a:fld>
            <a:endParaRPr lang="en-US"/>
          </a:p>
        </p:txBody>
      </p:sp>
    </p:spTree>
    <p:extLst>
      <p:ext uri="{BB962C8B-B14F-4D97-AF65-F5344CB8AC3E}">
        <p14:creationId xmlns:p14="http://schemas.microsoft.com/office/powerpoint/2010/main" val="384230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sign into any application that requires MFA, this window will appear.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have 3 options – Push, call or passcode.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recommend using the Push method, which will send a notice to your smartphone or tablet and you simply need to select “Approve” and it will sign you in.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recommend selecting “Remember me for 7 days”.  This will by pass needing to send a push every time  you sign in.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the left are links that allow you to add a new device and also review and update your personal settings. </a:t>
            </a:r>
            <a:endParaRPr lang="en-US" sz="1050"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7</a:t>
            </a:fld>
            <a:endParaRPr lang="en-US"/>
          </a:p>
        </p:txBody>
      </p:sp>
    </p:spTree>
    <p:extLst>
      <p:ext uri="{BB962C8B-B14F-4D97-AF65-F5344CB8AC3E}">
        <p14:creationId xmlns:p14="http://schemas.microsoft.com/office/powerpoint/2010/main" val="425078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050" kern="1200" dirty="0">
                <a:solidFill>
                  <a:srgbClr val="FF0000"/>
                </a:solidFill>
                <a:effectLst/>
                <a:latin typeface="+mn-lt"/>
                <a:ea typeface="+mn-ea"/>
                <a:cs typeface="+mn-cs"/>
              </a:rPr>
              <a:t>Review slide.</a:t>
            </a:r>
          </a:p>
          <a:p>
            <a:pPr fontAlgn="base"/>
            <a:endParaRPr lang="en-US" sz="1050" kern="1200" dirty="0">
              <a:solidFill>
                <a:srgbClr val="FF0000"/>
              </a:solidFill>
              <a:effectLst/>
              <a:latin typeface="+mn-lt"/>
              <a:ea typeface="+mn-ea"/>
              <a:cs typeface="+mn-cs"/>
            </a:endParaRPr>
          </a:p>
          <a:p>
            <a:pPr fontAlgn="base"/>
            <a:r>
              <a:rPr lang="en-US" sz="1050" kern="1200" dirty="0">
                <a:solidFill>
                  <a:srgbClr val="FF0000"/>
                </a:solidFill>
                <a:effectLst/>
                <a:latin typeface="+mn-lt"/>
                <a:ea typeface="+mn-ea"/>
                <a:cs typeface="+mn-cs"/>
              </a:rPr>
              <a:t>  </a:t>
            </a:r>
          </a:p>
          <a:p>
            <a:pPr marL="228600" indent="-228600">
              <a:buAutoNum type="arabicPeriod"/>
            </a:pPr>
            <a:endParaRPr lang="en-US" sz="1050" dirty="0">
              <a:solidFill>
                <a:srgbClr val="FF0000"/>
              </a:solidFill>
            </a:endParaRPr>
          </a:p>
          <a:p>
            <a:endParaRPr lang="en-US" sz="1050"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8</a:t>
            </a:fld>
            <a:endParaRPr lang="en-US"/>
          </a:p>
        </p:txBody>
      </p:sp>
    </p:spTree>
    <p:extLst>
      <p:ext uri="{BB962C8B-B14F-4D97-AF65-F5344CB8AC3E}">
        <p14:creationId xmlns:p14="http://schemas.microsoft.com/office/powerpoint/2010/main" val="142748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FF0000"/>
                </a:solidFill>
              </a:rPr>
              <a:t>Review slide.</a:t>
            </a:r>
          </a:p>
          <a:p>
            <a:endParaRPr lang="en-US" sz="1050"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9</a:t>
            </a:fld>
            <a:endParaRPr lang="en-US"/>
          </a:p>
        </p:txBody>
      </p:sp>
    </p:spTree>
    <p:extLst>
      <p:ext uri="{BB962C8B-B14F-4D97-AF65-F5344CB8AC3E}">
        <p14:creationId xmlns:p14="http://schemas.microsoft.com/office/powerpoint/2010/main" val="299726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a screenshot of the portal.  Keep in mind – what YOU will see will be based on YOUR security role in our system, which includes if your exempt or non-exempt, what department or school you work for, and even your specific job.  When you first access the portal, it will look different than what you see here.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what is the same across the board: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the upper left-hand corner are UMB Icons.  Certain icons will default, including access to your timesheet.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Then, the rest of the screen is comprised of Widgets.  Each box we see is a Widget.  Certain Widgets will default into view, and what is great about this portal – it’s customizable!  As you start to settle in here at UMB, you can remove widgets you know you won’t need, add widgets you would like easy access to, and move the order of the widgets!  I’ll get to that shortly.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other items to point out: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Everyone will have the Self-Service widget – you can access your timesheet from here too, if you want to make changes to your UMID account – you can access it from here, and preferred name too!</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HR widget will also appear for everyone, and it provides access to your paycheck information and W2’s.  What we don’t see in the screen shot – you can also access your leave inquiry and our university Learning Management System (LMS).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Another widget that may be helpful is the Training &amp; Tutorials widget.  This will NOT appear by default!  If you want to access it, you will need to add it.  What it provides is easy access to various training tools.  If you’ll be working with our financial system – Quantum – the tutorials can be found here.  Same with the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eUMB</a:t>
            </a:r>
            <a:r>
              <a:rPr lang="en-US" sz="1100" dirty="0">
                <a:effectLst/>
                <a:latin typeface="Calibri" panose="020F0502020204030204" pitchFamily="34" charset="0"/>
                <a:ea typeface="Calibri" panose="020F0502020204030204" pitchFamily="34" charset="0"/>
                <a:cs typeface="Times New Roman" panose="02020603050405020304" pitchFamily="18" charset="0"/>
              </a:rPr>
              <a:t> systems – timesheet training can be found here, along with other Payroll related training.  And the UMB Systems Training will access our training database that allows you to access and enroll in live training – both virtual and in person.  I’ll come back to that later!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Then there is the Settings icon.  The Gear icon will take you to your settings AND, more specifically, to Help. </a:t>
            </a:r>
          </a:p>
          <a:p>
            <a:endParaRPr lang="en-US" dirty="0"/>
          </a:p>
        </p:txBody>
      </p:sp>
      <p:sp>
        <p:nvSpPr>
          <p:cNvPr id="4" name="Slide Number Placeholder 3"/>
          <p:cNvSpPr>
            <a:spLocks noGrp="1"/>
          </p:cNvSpPr>
          <p:nvPr>
            <p:ph type="sldNum" sz="quarter" idx="5"/>
          </p:nvPr>
        </p:nvSpPr>
        <p:spPr/>
        <p:txBody>
          <a:bodyPr/>
          <a:lstStyle/>
          <a:p>
            <a:fld id="{255E9322-7B39-0144-813F-1F91D7E280D2}" type="slidenum">
              <a:rPr lang="en-US" smtClean="0"/>
              <a:t>11</a:t>
            </a:fld>
            <a:endParaRPr lang="en-US"/>
          </a:p>
        </p:txBody>
      </p:sp>
    </p:spTree>
    <p:extLst>
      <p:ext uri="{BB962C8B-B14F-4D97-AF65-F5344CB8AC3E}">
        <p14:creationId xmlns:p14="http://schemas.microsoft.com/office/powerpoint/2010/main" val="6580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Help widget which provides instructions on how to customize the portal. </a:t>
            </a:r>
          </a:p>
        </p:txBody>
      </p:sp>
      <p:sp>
        <p:nvSpPr>
          <p:cNvPr id="4" name="Slide Number Placeholder 3"/>
          <p:cNvSpPr>
            <a:spLocks noGrp="1"/>
          </p:cNvSpPr>
          <p:nvPr>
            <p:ph type="sldNum" sz="quarter" idx="5"/>
          </p:nvPr>
        </p:nvSpPr>
        <p:spPr/>
        <p:txBody>
          <a:bodyPr/>
          <a:lstStyle/>
          <a:p>
            <a:fld id="{255E9322-7B39-0144-813F-1F91D7E280D2}" type="slidenum">
              <a:rPr lang="en-US" smtClean="0"/>
              <a:t>13</a:t>
            </a:fld>
            <a:endParaRPr lang="en-US"/>
          </a:p>
        </p:txBody>
      </p:sp>
    </p:spTree>
    <p:extLst>
      <p:ext uri="{BB962C8B-B14F-4D97-AF65-F5344CB8AC3E}">
        <p14:creationId xmlns:p14="http://schemas.microsoft.com/office/powerpoint/2010/main" val="121537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employees will fill out a timesheet every other week.  Exempt employees will just record Duty days, non-exempt will need to enter their hours worked.  To learn more about your timesheet and how to complete it, please view our training tutorials.  They can be directly accessed at the link listed here, or through the portal and the Training &amp; Tutorials widget that we saw a few moments ago.</a:t>
            </a:r>
          </a:p>
          <a:p>
            <a:endParaRPr lang="en-US" sz="1050"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14</a:t>
            </a:fld>
            <a:endParaRPr lang="en-US"/>
          </a:p>
        </p:txBody>
      </p:sp>
    </p:spTree>
    <p:extLst>
      <p:ext uri="{BB962C8B-B14F-4D97-AF65-F5344CB8AC3E}">
        <p14:creationId xmlns:p14="http://schemas.microsoft.com/office/powerpoint/2010/main" val="122403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2 primary sources to access UMB training:</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LMS, which provided self-paced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elearning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options.  Various departments and schools on campus use the LMS to provide training to employees, and any required training are offered through the LMS.  Additionally, there is a Skillsoft catalog that offers a large number of tutorials on variety of topics.   It can be accessed from the HR website at this link, or through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myUMB</a:t>
            </a:r>
            <a:r>
              <a:rPr lang="en-US" sz="1800" dirty="0">
                <a:effectLst/>
                <a:latin typeface="Calibri" panose="020F0502020204030204" pitchFamily="34" charset="0"/>
                <a:ea typeface="Calibri" panose="020F0502020204030204" pitchFamily="34" charset="0"/>
                <a:cs typeface="Times New Roman" panose="02020603050405020304" pitchFamily="18" charset="0"/>
              </a:rPr>
              <a:t> portal.</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we have our training database where instructor led courses are offered – whether they be in person of virtual.   </a:t>
            </a:r>
            <a:endParaRPr lang="en-US" sz="1050" b="0" dirty="0">
              <a:solidFill>
                <a:srgbClr val="FF0000"/>
              </a:solidFill>
            </a:endParaRPr>
          </a:p>
        </p:txBody>
      </p:sp>
      <p:sp>
        <p:nvSpPr>
          <p:cNvPr id="4" name="Slide Number Placeholder 3"/>
          <p:cNvSpPr>
            <a:spLocks noGrp="1"/>
          </p:cNvSpPr>
          <p:nvPr>
            <p:ph type="sldNum" sz="quarter" idx="5"/>
          </p:nvPr>
        </p:nvSpPr>
        <p:spPr/>
        <p:txBody>
          <a:bodyPr/>
          <a:lstStyle/>
          <a:p>
            <a:fld id="{255E9322-7B39-0144-813F-1F91D7E280D2}" type="slidenum">
              <a:rPr lang="en-US" smtClean="0"/>
              <a:t>16</a:t>
            </a:fld>
            <a:endParaRPr lang="en-US"/>
          </a:p>
        </p:txBody>
      </p:sp>
    </p:spTree>
    <p:extLst>
      <p:ext uri="{BB962C8B-B14F-4D97-AF65-F5344CB8AC3E}">
        <p14:creationId xmlns:p14="http://schemas.microsoft.com/office/powerpoint/2010/main" val="151255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dirty="0">
                <a:solidFill>
                  <a:srgbClr val="FF0000"/>
                </a:solidFill>
              </a:rPr>
              <a:t>Review slide.  </a:t>
            </a:r>
          </a:p>
        </p:txBody>
      </p:sp>
      <p:sp>
        <p:nvSpPr>
          <p:cNvPr id="4" name="Slide Number Placeholder 3"/>
          <p:cNvSpPr>
            <a:spLocks noGrp="1"/>
          </p:cNvSpPr>
          <p:nvPr>
            <p:ph type="sldNum" sz="quarter" idx="5"/>
          </p:nvPr>
        </p:nvSpPr>
        <p:spPr/>
        <p:txBody>
          <a:bodyPr/>
          <a:lstStyle/>
          <a:p>
            <a:fld id="{255E9322-7B39-0144-813F-1F91D7E280D2}" type="slidenum">
              <a:rPr lang="en-US" smtClean="0"/>
              <a:t>21</a:t>
            </a:fld>
            <a:endParaRPr lang="en-US"/>
          </a:p>
        </p:txBody>
      </p:sp>
    </p:spTree>
    <p:extLst>
      <p:ext uri="{BB962C8B-B14F-4D97-AF65-F5344CB8AC3E}">
        <p14:creationId xmlns:p14="http://schemas.microsoft.com/office/powerpoint/2010/main" val="4215685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3F32-85FA-5F5F-B885-ACB56005C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F6B94-B523-FE3C-73B2-9C8D03C4D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8338418F-D8BD-02D7-F218-6515A376BF09}"/>
              </a:ext>
            </a:extLst>
          </p:cNvPr>
          <p:cNvSpPr/>
          <p:nvPr userDrawn="1"/>
        </p:nvSpPr>
        <p:spPr>
          <a:xfrm>
            <a:off x="0" y="0"/>
            <a:ext cx="8636924" cy="6858000"/>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F42164-1EA9-10F8-05E7-648D80355202}"/>
              </a:ext>
            </a:extLst>
          </p:cNvPr>
          <p:cNvSpPr/>
          <p:nvPr userDrawn="1"/>
        </p:nvSpPr>
        <p:spPr>
          <a:xfrm>
            <a:off x="8636924" y="0"/>
            <a:ext cx="3555076" cy="6858000"/>
          </a:xfrm>
          <a:prstGeom prst="rect">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B93765-B5C5-6F2D-FDF9-4A424B7CEFAC}"/>
              </a:ext>
            </a:extLst>
          </p:cNvPr>
          <p:cNvSpPr/>
          <p:nvPr userDrawn="1"/>
        </p:nvSpPr>
        <p:spPr>
          <a:xfrm>
            <a:off x="10565476" y="0"/>
            <a:ext cx="723208" cy="1122363"/>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C3178DD6-5DE1-17CF-0E87-D1F7C47E5502}"/>
              </a:ext>
            </a:extLst>
          </p:cNvPr>
          <p:cNvPicPr>
            <a:picLocks noChangeAspect="1"/>
          </p:cNvPicPr>
          <p:nvPr userDrawn="1"/>
        </p:nvPicPr>
        <p:blipFill>
          <a:blip r:embed="rId2"/>
          <a:stretch>
            <a:fillRect/>
          </a:stretch>
        </p:blipFill>
        <p:spPr>
          <a:xfrm>
            <a:off x="7053309" y="2203689"/>
            <a:ext cx="4376691" cy="2612548"/>
          </a:xfrm>
          <a:prstGeom prst="rect">
            <a:avLst/>
          </a:prstGeom>
        </p:spPr>
      </p:pic>
    </p:spTree>
    <p:extLst>
      <p:ext uri="{BB962C8B-B14F-4D97-AF65-F5344CB8AC3E}">
        <p14:creationId xmlns:p14="http://schemas.microsoft.com/office/powerpoint/2010/main" val="44194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2C43-1850-6BD9-33DE-B7867A7C7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52670-C575-3AEE-6CD2-847CB84C6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FFA3C7-E145-9E94-1763-2A2F62228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5B8D4-0D96-3DC7-C50D-E0B5F885E2E2}"/>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6" name="Footer Placeholder 5">
            <a:extLst>
              <a:ext uri="{FF2B5EF4-FFF2-40B4-BE49-F238E27FC236}">
                <a16:creationId xmlns:a16="http://schemas.microsoft.com/office/drawing/2014/main" id="{9C724FAE-46FA-EBBF-4198-7A166B950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5857E-A2CB-3EC9-B9FA-20544EB154BC}"/>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53927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A053-01B9-C493-1093-1E81447292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2BF3E-1D2B-84C6-12E1-C0148EADE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1A38-764F-DFF2-D854-E71BC13471DE}"/>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5" name="Footer Placeholder 4">
            <a:extLst>
              <a:ext uri="{FF2B5EF4-FFF2-40B4-BE49-F238E27FC236}">
                <a16:creationId xmlns:a16="http://schemas.microsoft.com/office/drawing/2014/main" id="{CD627329-129C-73AA-FF92-36439EA17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F54AD-C9D3-FB00-EF44-226B6C2CB53C}"/>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260311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51BBF7-761E-3AC7-91AC-6064797B8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B1A876-7775-A1C2-05A0-796924C9E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C42D4-A1FB-0830-4526-599F7FC246C1}"/>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5" name="Footer Placeholder 4">
            <a:extLst>
              <a:ext uri="{FF2B5EF4-FFF2-40B4-BE49-F238E27FC236}">
                <a16:creationId xmlns:a16="http://schemas.microsoft.com/office/drawing/2014/main" id="{5129EEDB-AE46-3324-336C-A563850C8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ADC09-26C0-EBF5-E172-A196C99FF027}"/>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146540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45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3E3591-9DB5-448D-7B88-C3DDE7EE6238}"/>
              </a:ext>
            </a:extLst>
          </p:cNvPr>
          <p:cNvSpPr/>
          <p:nvPr userDrawn="1"/>
        </p:nvSpPr>
        <p:spPr>
          <a:xfrm>
            <a:off x="0" y="0"/>
            <a:ext cx="12192000" cy="849745"/>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1A9D2-4D2F-0517-0954-FB3D57FC7286}"/>
              </a:ext>
            </a:extLst>
          </p:cNvPr>
          <p:cNvSpPr>
            <a:spLocks noGrp="1"/>
          </p:cNvSpPr>
          <p:nvPr>
            <p:ph type="title"/>
          </p:nvPr>
        </p:nvSpPr>
        <p:spPr>
          <a:xfrm>
            <a:off x="394854" y="97270"/>
            <a:ext cx="10515600" cy="75247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F1D789-2299-5D33-7806-AE85BCA64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2EB78C2-E522-1CC5-7213-B4252B2DC76A}"/>
              </a:ext>
            </a:extLst>
          </p:cNvPr>
          <p:cNvSpPr/>
          <p:nvPr userDrawn="1"/>
        </p:nvSpPr>
        <p:spPr>
          <a:xfrm>
            <a:off x="0" y="812799"/>
            <a:ext cx="12192000" cy="73891"/>
          </a:xfrm>
          <a:prstGeom prst="rect">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74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55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3E3591-9DB5-448D-7B88-C3DDE7EE6238}"/>
              </a:ext>
            </a:extLst>
          </p:cNvPr>
          <p:cNvSpPr/>
          <p:nvPr userDrawn="1"/>
        </p:nvSpPr>
        <p:spPr>
          <a:xfrm>
            <a:off x="0" y="0"/>
            <a:ext cx="2484582" cy="6858000"/>
          </a:xfrm>
          <a:prstGeom prst="rect">
            <a:avLst/>
          </a:prstGeom>
          <a:solidFill>
            <a:srgbClr val="C810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1A9D2-4D2F-0517-0954-FB3D57FC7286}"/>
              </a:ext>
            </a:extLst>
          </p:cNvPr>
          <p:cNvSpPr>
            <a:spLocks noGrp="1"/>
          </p:cNvSpPr>
          <p:nvPr>
            <p:ph type="title"/>
          </p:nvPr>
        </p:nvSpPr>
        <p:spPr>
          <a:xfrm>
            <a:off x="197427" y="4521488"/>
            <a:ext cx="2089728" cy="75247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F1D789-2299-5D33-7806-AE85BCA6404D}"/>
              </a:ext>
            </a:extLst>
          </p:cNvPr>
          <p:cNvSpPr>
            <a:spLocks noGrp="1"/>
          </p:cNvSpPr>
          <p:nvPr>
            <p:ph idx="1"/>
          </p:nvPr>
        </p:nvSpPr>
        <p:spPr>
          <a:xfrm>
            <a:off x="2780145" y="618836"/>
            <a:ext cx="9214427" cy="6003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2EB78C2-E522-1CC5-7213-B4252B2DC76A}"/>
              </a:ext>
            </a:extLst>
          </p:cNvPr>
          <p:cNvSpPr/>
          <p:nvPr userDrawn="1"/>
        </p:nvSpPr>
        <p:spPr>
          <a:xfrm>
            <a:off x="0" y="376959"/>
            <a:ext cx="12192000" cy="73891"/>
          </a:xfrm>
          <a:prstGeom prst="rect">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47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45000">
              <a:schemeClr val="accent4">
                <a:lumMod val="5000"/>
                <a:lumOff val="95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4967-91A9-EAFB-F952-18FF9ED527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F645EE-1245-C5AC-BAB9-59D71AD93D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144C9-5078-CC21-BE41-D6FFCCEBC843}"/>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5" name="Footer Placeholder 4">
            <a:extLst>
              <a:ext uri="{FF2B5EF4-FFF2-40B4-BE49-F238E27FC236}">
                <a16:creationId xmlns:a16="http://schemas.microsoft.com/office/drawing/2014/main" id="{2FF2E3A4-FF98-23D7-422B-B48417C91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BBEC2-C8CE-8708-FF11-AF3A49CC77DD}"/>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253275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F64F-FE20-AE2C-4A09-E91B98FED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3E2CA-03C7-3DAE-7BA6-5C85776128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10612-EB5B-B34D-D482-D7BAD3A6A6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BA398-1765-76FE-8DF0-10B668FA4B9B}"/>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6" name="Footer Placeholder 5">
            <a:extLst>
              <a:ext uri="{FF2B5EF4-FFF2-40B4-BE49-F238E27FC236}">
                <a16:creationId xmlns:a16="http://schemas.microsoft.com/office/drawing/2014/main" id="{51EA56F6-B258-781D-CA3A-59B6E5357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70D03-664F-1D0A-8CB8-C8EBD999602D}"/>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41667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B62D-D40B-35D7-78E8-FB4C43D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56E86-A4C9-7AC4-B462-68D596F8F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8C822-85F8-9BE1-CCE2-D9D2D57FA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E35FB-2679-70B3-E132-2D8BB4CF8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8E167-3CBE-23C3-28E2-D70133EE45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2E984-3CE0-7DC5-7177-E61C8C830399}"/>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8" name="Footer Placeholder 7">
            <a:extLst>
              <a:ext uri="{FF2B5EF4-FFF2-40B4-BE49-F238E27FC236}">
                <a16:creationId xmlns:a16="http://schemas.microsoft.com/office/drawing/2014/main" id="{03C32E7F-4BFE-7DBF-8346-388BECFBEF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EEDFE-04E2-8BD2-FE68-1E1F211B4AC5}"/>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23481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DA39-E4FE-1F79-2501-26E07DA0F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57068-4DD0-D224-A143-A83FA337CA5D}"/>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4" name="Footer Placeholder 3">
            <a:extLst>
              <a:ext uri="{FF2B5EF4-FFF2-40B4-BE49-F238E27FC236}">
                <a16:creationId xmlns:a16="http://schemas.microsoft.com/office/drawing/2014/main" id="{097B51D3-8C52-E030-C72B-8BAF4FDE03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014279-896A-7E4D-DC02-BDB1F240FD71}"/>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426982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80F45-1BA1-6E9E-6FFC-66E05F59DA6A}"/>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3" name="Footer Placeholder 2">
            <a:extLst>
              <a:ext uri="{FF2B5EF4-FFF2-40B4-BE49-F238E27FC236}">
                <a16:creationId xmlns:a16="http://schemas.microsoft.com/office/drawing/2014/main" id="{9F31E286-EF8E-D8CB-7429-A2865C310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90D65-3AF4-0A18-21C9-04D57F8B925C}"/>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203734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7DE2-3741-4FE2-3928-8A08AED6A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02021-8845-7DCD-90A2-92BC85E32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02F9D-4A19-4207-9991-94AFCC0EB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8B3BB-9642-8F83-9132-4B534BD0301D}"/>
              </a:ext>
            </a:extLst>
          </p:cNvPr>
          <p:cNvSpPr>
            <a:spLocks noGrp="1"/>
          </p:cNvSpPr>
          <p:nvPr>
            <p:ph type="dt" sz="half" idx="10"/>
          </p:nvPr>
        </p:nvSpPr>
        <p:spPr/>
        <p:txBody>
          <a:bodyPr/>
          <a:lstStyle/>
          <a:p>
            <a:fld id="{A63C0012-6265-495E-9953-E1AAC59D7F02}" type="datetimeFigureOut">
              <a:rPr lang="en-US" smtClean="0"/>
              <a:t>9/20/2023</a:t>
            </a:fld>
            <a:endParaRPr lang="en-US"/>
          </a:p>
        </p:txBody>
      </p:sp>
      <p:sp>
        <p:nvSpPr>
          <p:cNvPr id="6" name="Footer Placeholder 5">
            <a:extLst>
              <a:ext uri="{FF2B5EF4-FFF2-40B4-BE49-F238E27FC236}">
                <a16:creationId xmlns:a16="http://schemas.microsoft.com/office/drawing/2014/main" id="{83915E07-24E3-953E-FB7A-06A7B28E5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A4C29-F501-AED2-0D00-B59C744152CC}"/>
              </a:ext>
            </a:extLst>
          </p:cNvPr>
          <p:cNvSpPr>
            <a:spLocks noGrp="1"/>
          </p:cNvSpPr>
          <p:nvPr>
            <p:ph type="sldNum" sz="quarter" idx="12"/>
          </p:nvPr>
        </p:nvSpPr>
        <p:spPr/>
        <p:txBody>
          <a:bodyPr/>
          <a:lstStyle/>
          <a:p>
            <a:fld id="{E24648E8-907C-4DCA-8771-B8DBA02BD0B7}" type="slidenum">
              <a:rPr lang="en-US" smtClean="0"/>
              <a:t>‹#›</a:t>
            </a:fld>
            <a:endParaRPr lang="en-US"/>
          </a:p>
        </p:txBody>
      </p:sp>
    </p:spTree>
    <p:extLst>
      <p:ext uri="{BB962C8B-B14F-4D97-AF65-F5344CB8AC3E}">
        <p14:creationId xmlns:p14="http://schemas.microsoft.com/office/powerpoint/2010/main" val="386651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895C4-7C47-009F-71E8-AD84E5A0B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0C3E7-1488-F3AC-D7D3-31CD7E96B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5F7BE-53A3-3BCE-EC13-CA2509BF1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C0012-6265-495E-9953-E1AAC59D7F02}" type="datetimeFigureOut">
              <a:rPr lang="en-US" smtClean="0"/>
              <a:t>9/20/2023</a:t>
            </a:fld>
            <a:endParaRPr lang="en-US"/>
          </a:p>
        </p:txBody>
      </p:sp>
      <p:sp>
        <p:nvSpPr>
          <p:cNvPr id="5" name="Footer Placeholder 4">
            <a:extLst>
              <a:ext uri="{FF2B5EF4-FFF2-40B4-BE49-F238E27FC236}">
                <a16:creationId xmlns:a16="http://schemas.microsoft.com/office/drawing/2014/main" id="{B0465AFE-03FF-EB3F-BC0F-8E91399C8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B3ABA4-D88C-DA1C-B3AE-7BBE40277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648E8-907C-4DCA-8771-B8DBA02BD0B7}" type="slidenum">
              <a:rPr lang="en-US" smtClean="0"/>
              <a:t>‹#›</a:t>
            </a:fld>
            <a:endParaRPr lang="en-US"/>
          </a:p>
        </p:txBody>
      </p:sp>
    </p:spTree>
    <p:extLst>
      <p:ext uri="{BB962C8B-B14F-4D97-AF65-F5344CB8AC3E}">
        <p14:creationId xmlns:p14="http://schemas.microsoft.com/office/powerpoint/2010/main" val="201273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maryland.edu/" TargetMode="External"/><Relationship Id="rId2" Type="http://schemas.openxmlformats.org/officeDocument/2006/relationships/hyperlink" Target="https://myumb.umaryland.edu/" TargetMode="Externa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rocedur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cf.umaryland.edu/ondemandtraining/enterprise/PlayerPackag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cf.umaryland.edu/cits_training/home.cfm"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umaryland.edu/hrs/"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umaryland.edu/cits/services/eduroam/" TargetMode="External"/><Relationship Id="rId1" Type="http://schemas.openxmlformats.org/officeDocument/2006/relationships/slideLayout" Target="../slideLayouts/slideLayout3.xml"/><Relationship Id="rId5" Type="http://schemas.openxmlformats.org/officeDocument/2006/relationships/image" Target="../media/image31.tiff"/><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ortal.office.com/" TargetMode="Externa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umaryland.edu/office3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portal.offic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umaryland.edu/cits/services/a-z-service-listing/" TargetMode="Externa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hyperlink" Target="https://www.umaryland.edu/cit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umaryland.edu/cits/it-security-and-compliance/security-awareness/" TargetMode="Externa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hyperlink" Target="https://umaryland.edu/helpdes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umaryland.edu/helpdesk/top-calls-for-help/" TargetMode="External"/><Relationship Id="rId7"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3" Type="http://schemas.openxmlformats.org/officeDocument/2006/relationships/hyperlink" Target="https://umaryland.edu/cits/softwa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irectory.umaryland.edu/" TargetMode="Externa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umaryland.edu/cits/serv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0.sv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f.umaryland.edu/preferred_name/main.cf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www.umaryland.edu/cits/services/duo/enrollment"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www.umaryland.edu/cits/services/du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www.umaryland.edu/emergency/aler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5532-CB31-5B67-13E6-EDED5A57AAB2}"/>
              </a:ext>
            </a:extLst>
          </p:cNvPr>
          <p:cNvSpPr>
            <a:spLocks noGrp="1"/>
          </p:cNvSpPr>
          <p:nvPr>
            <p:ph type="ctrTitle"/>
          </p:nvPr>
        </p:nvSpPr>
        <p:spPr>
          <a:xfrm>
            <a:off x="92363" y="300327"/>
            <a:ext cx="8478982" cy="1299873"/>
          </a:xfrm>
        </p:spPr>
        <p:txBody>
          <a:bodyPr/>
          <a:lstStyle/>
          <a:p>
            <a:r>
              <a:rPr lang="en-US" dirty="0">
                <a:solidFill>
                  <a:schemeClr val="bg1"/>
                </a:solidFill>
                <a:latin typeface="Arial Black" panose="020B0A04020102020204" pitchFamily="34" charset="0"/>
              </a:rPr>
              <a:t>Welcome to UMB!</a:t>
            </a:r>
          </a:p>
        </p:txBody>
      </p:sp>
      <p:sp>
        <p:nvSpPr>
          <p:cNvPr id="3" name="Subtitle 2">
            <a:extLst>
              <a:ext uri="{FF2B5EF4-FFF2-40B4-BE49-F238E27FC236}">
                <a16:creationId xmlns:a16="http://schemas.microsoft.com/office/drawing/2014/main" id="{080A724B-AA19-4592-C5FB-DC3DD3EA443E}"/>
              </a:ext>
            </a:extLst>
          </p:cNvPr>
          <p:cNvSpPr>
            <a:spLocks noGrp="1"/>
          </p:cNvSpPr>
          <p:nvPr>
            <p:ph type="subTitle" idx="1"/>
          </p:nvPr>
        </p:nvSpPr>
        <p:spPr>
          <a:xfrm>
            <a:off x="1293091" y="2305950"/>
            <a:ext cx="5338618" cy="3190081"/>
          </a:xfrm>
        </p:spPr>
        <p:txBody>
          <a:bodyPr>
            <a:normAutofit/>
          </a:bodyPr>
          <a:lstStyle/>
          <a:p>
            <a:r>
              <a:rPr lang="en-US" sz="5400" dirty="0"/>
              <a:t>UMB IT Resources </a:t>
            </a:r>
          </a:p>
          <a:p>
            <a:r>
              <a:rPr lang="en-US" sz="5400" dirty="0"/>
              <a:t>for </a:t>
            </a:r>
          </a:p>
          <a:p>
            <a:r>
              <a:rPr lang="en-US" sz="5400" dirty="0"/>
              <a:t>New Employees</a:t>
            </a:r>
          </a:p>
        </p:txBody>
      </p:sp>
    </p:spTree>
    <p:extLst>
      <p:ext uri="{BB962C8B-B14F-4D97-AF65-F5344CB8AC3E}">
        <p14:creationId xmlns:p14="http://schemas.microsoft.com/office/powerpoint/2010/main" val="177920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EA60-FDBD-DF71-C046-F1B98AC34F49}"/>
              </a:ext>
            </a:extLst>
          </p:cNvPr>
          <p:cNvSpPr>
            <a:spLocks noGrp="1"/>
          </p:cNvSpPr>
          <p:nvPr>
            <p:ph type="title"/>
          </p:nvPr>
        </p:nvSpPr>
        <p:spPr>
          <a:xfrm>
            <a:off x="197428" y="863888"/>
            <a:ext cx="2089728" cy="752475"/>
          </a:xfrm>
        </p:spPr>
        <p:txBody>
          <a:bodyPr>
            <a:noAutofit/>
          </a:bodyPr>
          <a:lstStyle/>
          <a:p>
            <a:pPr algn="ctr"/>
            <a:r>
              <a:rPr lang="en-US" b="1" dirty="0" err="1"/>
              <a:t>myUMB</a:t>
            </a:r>
            <a:r>
              <a:rPr lang="en-US" b="1" dirty="0"/>
              <a:t> Portal</a:t>
            </a:r>
          </a:p>
        </p:txBody>
      </p:sp>
      <p:grpSp>
        <p:nvGrpSpPr>
          <p:cNvPr id="4" name="Group 3">
            <a:extLst>
              <a:ext uri="{FF2B5EF4-FFF2-40B4-BE49-F238E27FC236}">
                <a16:creationId xmlns:a16="http://schemas.microsoft.com/office/drawing/2014/main" id="{033EEBA0-63CE-5D8C-66B9-E6A3D0C3297B}"/>
              </a:ext>
            </a:extLst>
          </p:cNvPr>
          <p:cNvGrpSpPr/>
          <p:nvPr/>
        </p:nvGrpSpPr>
        <p:grpSpPr>
          <a:xfrm>
            <a:off x="3779180" y="723297"/>
            <a:ext cx="7754889" cy="2796084"/>
            <a:chOff x="2301361" y="1166643"/>
            <a:chExt cx="7754889" cy="2796084"/>
          </a:xfrm>
          <a:solidFill>
            <a:schemeClr val="bg1">
              <a:lumMod val="95000"/>
            </a:schemeClr>
          </a:solidFill>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0E4DBF58-A42D-D47A-0E64-4017ACE73DBE}"/>
                </a:ext>
              </a:extLst>
            </p:cNvPr>
            <p:cNvGrpSpPr/>
            <p:nvPr/>
          </p:nvGrpSpPr>
          <p:grpSpPr>
            <a:xfrm>
              <a:off x="2301361" y="1166643"/>
              <a:ext cx="7754889" cy="2796084"/>
              <a:chOff x="2301361" y="1145605"/>
              <a:chExt cx="7754889" cy="2796084"/>
            </a:xfrm>
            <a:grpFill/>
          </p:grpSpPr>
          <p:grpSp>
            <p:nvGrpSpPr>
              <p:cNvPr id="7" name="Group 6">
                <a:extLst>
                  <a:ext uri="{FF2B5EF4-FFF2-40B4-BE49-F238E27FC236}">
                    <a16:creationId xmlns:a16="http://schemas.microsoft.com/office/drawing/2014/main" id="{42388DAC-48BA-BF85-3B6D-10D3D949A973}"/>
                  </a:ext>
                </a:extLst>
              </p:cNvPr>
              <p:cNvGrpSpPr/>
              <p:nvPr/>
            </p:nvGrpSpPr>
            <p:grpSpPr>
              <a:xfrm>
                <a:off x="2301361" y="1145605"/>
                <a:ext cx="7754889" cy="2035452"/>
                <a:chOff x="2247254" y="945397"/>
                <a:chExt cx="7754889" cy="2035452"/>
              </a:xfrm>
              <a:grpFill/>
            </p:grpSpPr>
            <p:sp>
              <p:nvSpPr>
                <p:cNvPr id="9" name="Rectangle: Rounded Corners 8">
                  <a:extLst>
                    <a:ext uri="{FF2B5EF4-FFF2-40B4-BE49-F238E27FC236}">
                      <a16:creationId xmlns:a16="http://schemas.microsoft.com/office/drawing/2014/main" id="{C434CD59-270D-584E-70B2-22BC120F2974}"/>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r>
                    <a:rPr lang="en-US" sz="1800" dirty="0">
                      <a:solidFill>
                        <a:schemeClr val="tx1"/>
                      </a:solidFill>
                    </a:rPr>
                    <a:t>The </a:t>
                  </a:r>
                  <a:r>
                    <a:rPr lang="en-US" sz="1800" dirty="0" err="1">
                      <a:solidFill>
                        <a:schemeClr val="tx1"/>
                      </a:solidFill>
                    </a:rPr>
                    <a:t>myUMB</a:t>
                  </a:r>
                  <a:r>
                    <a:rPr lang="en-US" sz="1800" dirty="0">
                      <a:solidFill>
                        <a:schemeClr val="tx1"/>
                      </a:solidFill>
                    </a:rPr>
                    <a:t> Portal provides access to many applications, tools, and news pertinent to the UMB community </a:t>
                  </a:r>
                  <a:endParaRPr lang="en-US" sz="1800" b="0" dirty="0">
                    <a:solidFill>
                      <a:schemeClr val="tx1"/>
                    </a:solidFill>
                  </a:endParaRPr>
                </a:p>
                <a:p>
                  <a:endParaRPr lang="en-US" dirty="0">
                    <a:solidFill>
                      <a:schemeClr val="tx1"/>
                    </a:solidFill>
                  </a:endParaRPr>
                </a:p>
              </p:txBody>
            </p:sp>
            <p:sp>
              <p:nvSpPr>
                <p:cNvPr id="10" name="Rectangle: Rounded Corners 9">
                  <a:extLst>
                    <a:ext uri="{FF2B5EF4-FFF2-40B4-BE49-F238E27FC236}">
                      <a16:creationId xmlns:a16="http://schemas.microsoft.com/office/drawing/2014/main" id="{688CAE54-4CD8-A88C-74B9-C015E41E62FE}"/>
                    </a:ext>
                  </a:extLst>
                </p:cNvPr>
                <p:cNvSpPr/>
                <p:nvPr/>
              </p:nvSpPr>
              <p:spPr>
                <a:xfrm>
                  <a:off x="2620475" y="2514756"/>
                  <a:ext cx="7381668" cy="46609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It is located on the top left of the banner</a:t>
                  </a:r>
                </a:p>
              </p:txBody>
            </p:sp>
          </p:grpSp>
          <p:sp>
            <p:nvSpPr>
              <p:cNvPr id="8" name="Rectangle: Rounded Corners 7">
                <a:extLst>
                  <a:ext uri="{FF2B5EF4-FFF2-40B4-BE49-F238E27FC236}">
                    <a16:creationId xmlns:a16="http://schemas.microsoft.com/office/drawing/2014/main" id="{0E8125E1-F908-52D6-F5EA-02BFEC31DA6D}"/>
                  </a:ext>
                </a:extLst>
              </p:cNvPr>
              <p:cNvSpPr/>
              <p:nvPr/>
            </p:nvSpPr>
            <p:spPr>
              <a:xfrm>
                <a:off x="2656905" y="3345474"/>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also access the portal directly at: </a:t>
                </a:r>
                <a:r>
                  <a:rPr lang="en-US" sz="1400" dirty="0">
                    <a:solidFill>
                      <a:srgbClr val="0070C0"/>
                    </a:solidFill>
                    <a:hlinkClick r:id="rId2">
                      <a:extLst>
                        <a:ext uri="{A12FA001-AC4F-418D-AE19-62706E023703}">
                          <ahyp:hlinkClr xmlns:ahyp="http://schemas.microsoft.com/office/drawing/2018/hyperlinkcolor" val="tx"/>
                        </a:ext>
                      </a:extLst>
                    </a:hlinkClick>
                  </a:rPr>
                  <a:t>https://myumb.umaryland.edu/</a:t>
                </a:r>
                <a:endParaRPr lang="en-US" sz="1400" dirty="0">
                  <a:solidFill>
                    <a:srgbClr val="0070C0"/>
                  </a:solidFill>
                </a:endParaRPr>
              </a:p>
            </p:txBody>
          </p:sp>
        </p:grpSp>
        <p:sp>
          <p:nvSpPr>
            <p:cNvPr id="6" name="Rectangle: Rounded Corners 5">
              <a:extLst>
                <a:ext uri="{FF2B5EF4-FFF2-40B4-BE49-F238E27FC236}">
                  <a16:creationId xmlns:a16="http://schemas.microsoft.com/office/drawing/2014/main" id="{212A47AD-5925-E6AD-CDA2-7BB4BFFB991D}"/>
                </a:ext>
              </a:extLst>
            </p:cNvPr>
            <p:cNvSpPr/>
            <p:nvPr/>
          </p:nvSpPr>
          <p:spPr>
            <a:xfrm>
              <a:off x="2674582" y="2002202"/>
              <a:ext cx="7381668"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access the portal from the UMB Home Page: </a:t>
              </a:r>
              <a:r>
                <a:rPr lang="en-US" sz="1400" dirty="0">
                  <a:solidFill>
                    <a:srgbClr val="0070C0"/>
                  </a:solidFill>
                  <a:hlinkClick r:id="rId3">
                    <a:extLst>
                      <a:ext uri="{A12FA001-AC4F-418D-AE19-62706E023703}">
                        <ahyp:hlinkClr xmlns:ahyp="http://schemas.microsoft.com/office/drawing/2018/hyperlinkcolor" val="tx"/>
                      </a:ext>
                    </a:extLst>
                  </a:hlinkClick>
                </a:rPr>
                <a:t>https://www.umaryland.edu</a:t>
              </a:r>
              <a:endParaRPr lang="en-US" sz="1400" dirty="0">
                <a:solidFill>
                  <a:srgbClr val="0070C0"/>
                </a:solidFill>
              </a:endParaRPr>
            </a:p>
          </p:txBody>
        </p:sp>
      </p:grpSp>
      <p:pic>
        <p:nvPicPr>
          <p:cNvPr id="11" name="Graphic 10" descr="Internet with solid fill">
            <a:extLst>
              <a:ext uri="{FF2B5EF4-FFF2-40B4-BE49-F238E27FC236}">
                <a16:creationId xmlns:a16="http://schemas.microsoft.com/office/drawing/2014/main" id="{02201ECA-FD19-DF46-9703-231FF67B6E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578" y="607059"/>
            <a:ext cx="914400" cy="914400"/>
          </a:xfrm>
          <a:prstGeom prst="rect">
            <a:avLst/>
          </a:prstGeom>
        </p:spPr>
      </p:pic>
      <p:pic>
        <p:nvPicPr>
          <p:cNvPr id="12" name="Picture 11">
            <a:extLst>
              <a:ext uri="{FF2B5EF4-FFF2-40B4-BE49-F238E27FC236}">
                <a16:creationId xmlns:a16="http://schemas.microsoft.com/office/drawing/2014/main" id="{1A1765BB-6EB6-CF1B-9DB7-AB1939DF87C2}"/>
              </a:ext>
            </a:extLst>
          </p:cNvPr>
          <p:cNvPicPr>
            <a:picLocks noChangeAspect="1"/>
          </p:cNvPicPr>
          <p:nvPr/>
        </p:nvPicPr>
        <p:blipFill>
          <a:blip r:embed="rId6"/>
          <a:stretch>
            <a:fillRect/>
          </a:stretch>
        </p:blipFill>
        <p:spPr>
          <a:xfrm>
            <a:off x="3455907" y="4276693"/>
            <a:ext cx="7764890" cy="1648027"/>
          </a:xfrm>
          <a:prstGeom prst="rect">
            <a:avLst/>
          </a:prstGeom>
          <a:ln>
            <a:solidFill>
              <a:schemeClr val="tx1"/>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F60E914B-E396-12C1-DF3C-9795371C6369}"/>
              </a:ext>
            </a:extLst>
          </p:cNvPr>
          <p:cNvSpPr/>
          <p:nvPr/>
        </p:nvSpPr>
        <p:spPr>
          <a:xfrm>
            <a:off x="4276898" y="4276693"/>
            <a:ext cx="634631" cy="24938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610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6C7EE7-FFA8-CB3A-5B81-8E65E056E08F}"/>
              </a:ext>
            </a:extLst>
          </p:cNvPr>
          <p:cNvPicPr>
            <a:picLocks noChangeAspect="1"/>
          </p:cNvPicPr>
          <p:nvPr/>
        </p:nvPicPr>
        <p:blipFill rotWithShape="1">
          <a:blip r:embed="rId3"/>
          <a:srcRect l="25130" r="37760"/>
          <a:stretch/>
        </p:blipFill>
        <p:spPr>
          <a:xfrm>
            <a:off x="63336" y="0"/>
            <a:ext cx="12065328" cy="6858000"/>
          </a:xfrm>
          <a:prstGeom prst="rect">
            <a:avLst/>
          </a:prstGeom>
        </p:spPr>
      </p:pic>
      <p:sp>
        <p:nvSpPr>
          <p:cNvPr id="6" name="Rectangle 5">
            <a:extLst>
              <a:ext uri="{FF2B5EF4-FFF2-40B4-BE49-F238E27FC236}">
                <a16:creationId xmlns:a16="http://schemas.microsoft.com/office/drawing/2014/main" id="{B5351FD9-48A1-252C-A3C8-BF032D3F6AAA}"/>
              </a:ext>
            </a:extLst>
          </p:cNvPr>
          <p:cNvSpPr/>
          <p:nvPr/>
        </p:nvSpPr>
        <p:spPr>
          <a:xfrm>
            <a:off x="356260" y="953082"/>
            <a:ext cx="1113642" cy="1095469"/>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BA4CFB-D481-635E-BFC4-C21CB1C44825}"/>
              </a:ext>
            </a:extLst>
          </p:cNvPr>
          <p:cNvSpPr/>
          <p:nvPr/>
        </p:nvSpPr>
        <p:spPr>
          <a:xfrm>
            <a:off x="4173921" y="2852146"/>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55B3C0-4608-E743-3FC1-DB32D44C4998}"/>
              </a:ext>
            </a:extLst>
          </p:cNvPr>
          <p:cNvSpPr/>
          <p:nvPr/>
        </p:nvSpPr>
        <p:spPr>
          <a:xfrm>
            <a:off x="4173920" y="2347262"/>
            <a:ext cx="1728115"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40CF14-910B-CD57-F952-833B26DA8A62}"/>
              </a:ext>
            </a:extLst>
          </p:cNvPr>
          <p:cNvSpPr/>
          <p:nvPr/>
        </p:nvSpPr>
        <p:spPr>
          <a:xfrm>
            <a:off x="4173921" y="3863182"/>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1CF160-E73E-34EC-12CF-D2EB2C009430}"/>
              </a:ext>
            </a:extLst>
          </p:cNvPr>
          <p:cNvSpPr/>
          <p:nvPr/>
        </p:nvSpPr>
        <p:spPr>
          <a:xfrm>
            <a:off x="229334" y="3152509"/>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E723EA-9D78-C0E0-39BB-7302C40F20E8}"/>
              </a:ext>
            </a:extLst>
          </p:cNvPr>
          <p:cNvSpPr/>
          <p:nvPr/>
        </p:nvSpPr>
        <p:spPr>
          <a:xfrm>
            <a:off x="253084" y="4203954"/>
            <a:ext cx="1614536"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F67284-1E85-8972-39BA-2A6D283E46EC}"/>
              </a:ext>
            </a:extLst>
          </p:cNvPr>
          <p:cNvSpPr/>
          <p:nvPr/>
        </p:nvSpPr>
        <p:spPr>
          <a:xfrm>
            <a:off x="8708316" y="463226"/>
            <a:ext cx="1614536" cy="466105"/>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7D6501-4DE6-26A2-27DF-27A515CE3F64}"/>
              </a:ext>
            </a:extLst>
          </p:cNvPr>
          <p:cNvSpPr/>
          <p:nvPr/>
        </p:nvSpPr>
        <p:spPr>
          <a:xfrm>
            <a:off x="8126425" y="5606875"/>
            <a:ext cx="1991352"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69BDB3-199C-748A-F792-BA7F4027DC15}"/>
              </a:ext>
            </a:extLst>
          </p:cNvPr>
          <p:cNvSpPr/>
          <p:nvPr/>
        </p:nvSpPr>
        <p:spPr>
          <a:xfrm>
            <a:off x="8114549" y="4585598"/>
            <a:ext cx="2525741" cy="30027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4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96F3-3494-82D5-9649-4B44B4D8267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ADCDDC4-5D64-8287-A8FC-21CDF6575ACE}"/>
              </a:ext>
            </a:extLst>
          </p:cNvPr>
          <p:cNvPicPr>
            <a:picLocks noChangeAspect="1"/>
          </p:cNvPicPr>
          <p:nvPr/>
        </p:nvPicPr>
        <p:blipFill>
          <a:blip r:embed="rId2"/>
          <a:stretch>
            <a:fillRect/>
          </a:stretch>
        </p:blipFill>
        <p:spPr>
          <a:xfrm>
            <a:off x="0" y="1582692"/>
            <a:ext cx="12192000" cy="3692616"/>
          </a:xfrm>
          <a:prstGeom prst="rect">
            <a:avLst/>
          </a:prstGeom>
        </p:spPr>
      </p:pic>
      <p:sp>
        <p:nvSpPr>
          <p:cNvPr id="5" name="Rectangle 4">
            <a:extLst>
              <a:ext uri="{FF2B5EF4-FFF2-40B4-BE49-F238E27FC236}">
                <a16:creationId xmlns:a16="http://schemas.microsoft.com/office/drawing/2014/main" id="{433B2512-50E6-B928-B300-F7D4D58E553D}"/>
              </a:ext>
            </a:extLst>
          </p:cNvPr>
          <p:cNvSpPr/>
          <p:nvPr/>
        </p:nvSpPr>
        <p:spPr>
          <a:xfrm>
            <a:off x="550223" y="3209395"/>
            <a:ext cx="839190" cy="1006346"/>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9BE0-84F6-EB50-A8E5-C4E57BC6FB44}"/>
              </a:ext>
            </a:extLst>
          </p:cNvPr>
          <p:cNvSpPr>
            <a:spLocks noGrp="1"/>
          </p:cNvSpPr>
          <p:nvPr>
            <p:ph type="title"/>
          </p:nvPr>
        </p:nvSpPr>
        <p:spPr>
          <a:xfrm>
            <a:off x="154184" y="-96348"/>
            <a:ext cx="10972800" cy="1143000"/>
          </a:xfrm>
        </p:spPr>
        <p:txBody>
          <a:bodyPr>
            <a:normAutofit/>
          </a:bodyPr>
          <a:lstStyle/>
          <a:p>
            <a:r>
              <a:rPr lang="en-US" b="1" dirty="0"/>
              <a:t>Customizing Your Portal!</a:t>
            </a:r>
          </a:p>
        </p:txBody>
      </p:sp>
      <p:pic>
        <p:nvPicPr>
          <p:cNvPr id="5" name="Picture 4">
            <a:extLst>
              <a:ext uri="{FF2B5EF4-FFF2-40B4-BE49-F238E27FC236}">
                <a16:creationId xmlns:a16="http://schemas.microsoft.com/office/drawing/2014/main" id="{6ADC2B9F-A8D9-1432-6831-87B1537D2208}"/>
              </a:ext>
            </a:extLst>
          </p:cNvPr>
          <p:cNvPicPr>
            <a:picLocks noChangeAspect="1"/>
          </p:cNvPicPr>
          <p:nvPr/>
        </p:nvPicPr>
        <p:blipFill>
          <a:blip r:embed="rId3"/>
          <a:stretch>
            <a:fillRect/>
          </a:stretch>
        </p:blipFill>
        <p:spPr>
          <a:xfrm>
            <a:off x="3535559" y="1741733"/>
            <a:ext cx="5503139" cy="4384431"/>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1E99317-EEE8-C2A8-E93B-68B4A7BF9D35}"/>
              </a:ext>
            </a:extLst>
          </p:cNvPr>
          <p:cNvPicPr>
            <a:picLocks noChangeAspect="1"/>
          </p:cNvPicPr>
          <p:nvPr/>
        </p:nvPicPr>
        <p:blipFill>
          <a:blip r:embed="rId4"/>
          <a:stretch>
            <a:fillRect/>
          </a:stretch>
        </p:blipFill>
        <p:spPr>
          <a:xfrm>
            <a:off x="3535558" y="2888116"/>
            <a:ext cx="4505355" cy="3189317"/>
          </a:xfrm>
          <a:prstGeom prst="rect">
            <a:avLst/>
          </a:prstGeom>
        </p:spPr>
      </p:pic>
    </p:spTree>
    <p:extLst>
      <p:ext uri="{BB962C8B-B14F-4D97-AF65-F5344CB8AC3E}">
        <p14:creationId xmlns:p14="http://schemas.microsoft.com/office/powerpoint/2010/main" val="92921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1193833" y="47869"/>
            <a:ext cx="7897090" cy="769441"/>
          </a:xfrm>
          <a:prstGeom prst="rect">
            <a:avLst/>
          </a:prstGeom>
          <a:noFill/>
        </p:spPr>
        <p:txBody>
          <a:bodyPr wrap="square" rtlCol="0">
            <a:spAutoFit/>
          </a:bodyPr>
          <a:lstStyle/>
          <a:p>
            <a:pPr algn="ctr"/>
            <a:r>
              <a:rPr lang="en-US" sz="4400" b="1" dirty="0">
                <a:latin typeface="+mj-lt"/>
              </a:rPr>
              <a:t>Electronic Timesheets</a:t>
            </a:r>
          </a:p>
        </p:txBody>
      </p:sp>
      <p:sp>
        <p:nvSpPr>
          <p:cNvPr id="2" name="TextBox 1">
            <a:extLst>
              <a:ext uri="{FF2B5EF4-FFF2-40B4-BE49-F238E27FC236}">
                <a16:creationId xmlns:a16="http://schemas.microsoft.com/office/drawing/2014/main" id="{A24AC2EA-73F8-404D-8240-91A3ADBF6AAE}"/>
              </a:ext>
            </a:extLst>
          </p:cNvPr>
          <p:cNvSpPr txBox="1"/>
          <p:nvPr/>
        </p:nvSpPr>
        <p:spPr>
          <a:xfrm>
            <a:off x="2381491" y="4953053"/>
            <a:ext cx="9144000" cy="1169551"/>
          </a:xfrm>
          <a:prstGeom prst="rect">
            <a:avLst/>
          </a:prstGeom>
          <a:noFill/>
        </p:spPr>
        <p:txBody>
          <a:bodyPr wrap="square" rtlCol="0">
            <a:spAutoFit/>
          </a:bodyPr>
          <a:lstStyle/>
          <a:p>
            <a:r>
              <a:rPr lang="en-US" sz="1400" dirty="0"/>
              <a:t>For more information, visit: </a:t>
            </a:r>
            <a:br>
              <a:rPr lang="en-US" sz="1400" dirty="0"/>
            </a:br>
            <a:r>
              <a:rPr lang="en-US" sz="1400" dirty="0">
                <a:hlinkClick r:id="rId3"/>
              </a:rPr>
              <a:t>https://www.umaryland.edu/policies-and-procedures/library/financial-affairs/procedures/</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algn="ctr"/>
            <a:endParaRPr lang="en-US" sz="1400" dirty="0"/>
          </a:p>
        </p:txBody>
      </p:sp>
      <p:grpSp>
        <p:nvGrpSpPr>
          <p:cNvPr id="6" name="Group 5">
            <a:extLst>
              <a:ext uri="{FF2B5EF4-FFF2-40B4-BE49-F238E27FC236}">
                <a16:creationId xmlns:a16="http://schemas.microsoft.com/office/drawing/2014/main" id="{5ACB30E1-69EE-2610-3059-5405EDD7E2B2}"/>
              </a:ext>
            </a:extLst>
          </p:cNvPr>
          <p:cNvGrpSpPr/>
          <p:nvPr/>
        </p:nvGrpSpPr>
        <p:grpSpPr>
          <a:xfrm>
            <a:off x="2381491" y="1433103"/>
            <a:ext cx="7754889" cy="2824420"/>
            <a:chOff x="2301361" y="1166643"/>
            <a:chExt cx="7754889" cy="2819332"/>
          </a:xfrm>
          <a:solidFill>
            <a:schemeClr val="bg1">
              <a:lumMod val="95000"/>
            </a:schemeClr>
          </a:solidFill>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55B62B8F-6663-73D0-AD77-B9B1690D933B}"/>
                </a:ext>
              </a:extLst>
            </p:cNvPr>
            <p:cNvGrpSpPr/>
            <p:nvPr/>
          </p:nvGrpSpPr>
          <p:grpSpPr>
            <a:xfrm>
              <a:off x="2301361" y="1166643"/>
              <a:ext cx="7754889" cy="2819332"/>
              <a:chOff x="2247254" y="945397"/>
              <a:chExt cx="7754889" cy="2819332"/>
            </a:xfrm>
            <a:grpFill/>
          </p:grpSpPr>
          <p:sp>
            <p:nvSpPr>
              <p:cNvPr id="12" name="Rectangle: Rounded Corners 11">
                <a:extLst>
                  <a:ext uri="{FF2B5EF4-FFF2-40B4-BE49-F238E27FC236}">
                    <a16:creationId xmlns:a16="http://schemas.microsoft.com/office/drawing/2014/main" id="{9A9572C5-E4BF-C0EC-30CC-5EDEF31A8356}"/>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pPr lvl="0"/>
                <a:r>
                  <a:rPr lang="en-US" dirty="0">
                    <a:solidFill>
                      <a:schemeClr val="tx1"/>
                    </a:solidFill>
                  </a:rPr>
                  <a:t>Most employees are required to submit Electronic Timesheets (ETS)</a:t>
                </a:r>
              </a:p>
              <a:p>
                <a:endParaRPr lang="en-US" dirty="0">
                  <a:solidFill>
                    <a:schemeClr val="tx1"/>
                  </a:solidFill>
                </a:endParaRPr>
              </a:p>
            </p:txBody>
          </p:sp>
          <p:sp>
            <p:nvSpPr>
              <p:cNvPr id="14" name="Rectangle: Rounded Corners 13">
                <a:extLst>
                  <a:ext uri="{FF2B5EF4-FFF2-40B4-BE49-F238E27FC236}">
                    <a16:creationId xmlns:a16="http://schemas.microsoft.com/office/drawing/2014/main" id="{7C540F79-1C46-1C11-FF72-44859B3E8B23}"/>
                  </a:ext>
                </a:extLst>
              </p:cNvPr>
              <p:cNvSpPr/>
              <p:nvPr/>
            </p:nvSpPr>
            <p:spPr>
              <a:xfrm>
                <a:off x="2620475" y="2850005"/>
                <a:ext cx="7381668" cy="91472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tx1"/>
                    </a:solidFill>
                  </a:rPr>
                  <a:t>For training, visit: </a:t>
                </a:r>
              </a:p>
              <a:p>
                <a:pPr marL="285750" indent="-285750">
                  <a:buFont typeface="Arial" panose="020B0604020202020204" pitchFamily="34" charset="0"/>
                  <a:buChar char="•"/>
                </a:pPr>
                <a:r>
                  <a:rPr lang="en-US" sz="1400" i="1" dirty="0" err="1">
                    <a:solidFill>
                      <a:schemeClr val="tx1"/>
                    </a:solidFill>
                  </a:rPr>
                  <a:t>eUMB</a:t>
                </a:r>
                <a:r>
                  <a:rPr lang="en-US" sz="1400" i="1" dirty="0">
                    <a:solidFill>
                      <a:schemeClr val="tx1"/>
                    </a:solidFill>
                  </a:rPr>
                  <a:t> Systems Tutorial Browser </a:t>
                </a:r>
                <a:r>
                  <a:rPr lang="en-US" sz="1400" dirty="0">
                    <a:solidFill>
                      <a:schemeClr val="tx1"/>
                    </a:solidFill>
                  </a:rPr>
                  <a:t>in the </a:t>
                </a:r>
                <a:r>
                  <a:rPr lang="en-US" sz="1400" dirty="0" err="1">
                    <a:solidFill>
                      <a:schemeClr val="tx1"/>
                    </a:solidFill>
                  </a:rPr>
                  <a:t>myUMB</a:t>
                </a:r>
                <a:r>
                  <a:rPr lang="en-US" sz="1400" dirty="0">
                    <a:solidFill>
                      <a:schemeClr val="tx1"/>
                    </a:solidFill>
                  </a:rPr>
                  <a:t> Portal</a:t>
                </a:r>
              </a:p>
              <a:p>
                <a:pPr marL="285750" indent="-285750">
                  <a:buFont typeface="Arial" panose="020B0604020202020204" pitchFamily="34" charset="0"/>
                  <a:buChar char="•"/>
                </a:pPr>
                <a:r>
                  <a:rPr lang="en-US" sz="1400" dirty="0">
                    <a:solidFill>
                      <a:schemeClr val="tx1"/>
                    </a:solidFill>
                  </a:rPr>
                  <a:t>Direct tutorial Link: </a:t>
                </a:r>
                <a:r>
                  <a:rPr lang="en-US" sz="1400" dirty="0">
                    <a:solidFill>
                      <a:schemeClr val="tx1"/>
                    </a:solidFill>
                    <a:hlinkClick r:id="rId4">
                      <a:extLst>
                        <a:ext uri="{A12FA001-AC4F-418D-AE19-62706E023703}">
                          <ahyp:hlinkClr xmlns:ahyp="http://schemas.microsoft.com/office/drawing/2018/hyperlinkcolor" val="tx"/>
                        </a:ext>
                      </a:extLst>
                    </a:hlinkClick>
                  </a:rPr>
                  <a:t>http://cf.umaryland.edu/ondemandtraining/enterprise/PlayerPackage/ </a:t>
                </a:r>
                <a:endParaRPr lang="en-US" sz="1400" dirty="0">
                  <a:solidFill>
                    <a:schemeClr val="tx1"/>
                  </a:solidFill>
                </a:endParaRPr>
              </a:p>
              <a:p>
                <a:endParaRPr lang="en-US" sz="1400" dirty="0">
                  <a:solidFill>
                    <a:schemeClr val="tx1"/>
                  </a:solidFill>
                </a:endParaRPr>
              </a:p>
            </p:txBody>
          </p:sp>
        </p:grpSp>
        <p:sp>
          <p:nvSpPr>
            <p:cNvPr id="8" name="Rectangle: Rounded Corners 7">
              <a:extLst>
                <a:ext uri="{FF2B5EF4-FFF2-40B4-BE49-F238E27FC236}">
                  <a16:creationId xmlns:a16="http://schemas.microsoft.com/office/drawing/2014/main" id="{EF63813A-26BC-8C33-49FC-0A0C161F72FE}"/>
                </a:ext>
              </a:extLst>
            </p:cNvPr>
            <p:cNvSpPr/>
            <p:nvPr/>
          </p:nvSpPr>
          <p:spPr>
            <a:xfrm>
              <a:off x="2674582" y="2002202"/>
              <a:ext cx="7381668" cy="91472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lvl="0"/>
              <a:r>
                <a:rPr lang="en-US" sz="1400" dirty="0">
                  <a:solidFill>
                    <a:schemeClr val="tx1"/>
                  </a:solidFill>
                </a:rPr>
                <a:t>Electronic Timesheets (ETS) – Document hours or days worked and leave taken (if eligible)</a:t>
              </a:r>
            </a:p>
            <a:p>
              <a:pPr marL="285750" indent="-285750">
                <a:buFont typeface="Arial" panose="020B0604020202020204" pitchFamily="34" charset="0"/>
                <a:buChar char="•"/>
              </a:pPr>
              <a:r>
                <a:rPr lang="en-US" sz="1400" dirty="0">
                  <a:solidFill>
                    <a:schemeClr val="tx1"/>
                  </a:solidFill>
                </a:rPr>
                <a:t>Exempt faculty and staff record duty days (“D” rather than work hours)</a:t>
              </a:r>
            </a:p>
            <a:p>
              <a:pPr marL="285750" indent="-285750">
                <a:buFont typeface="Arial" panose="020B0604020202020204" pitchFamily="34" charset="0"/>
                <a:buChar char="•"/>
              </a:pPr>
              <a:r>
                <a:rPr lang="en-US" sz="1400" dirty="0">
                  <a:solidFill>
                    <a:schemeClr val="tx1"/>
                  </a:solidFill>
                </a:rPr>
                <a:t>Non-Exempt employees record in and out hours worked</a:t>
              </a:r>
            </a:p>
            <a:p>
              <a:pPr lvl="0"/>
              <a:endParaRPr lang="en-US" sz="1400" dirty="0">
                <a:solidFill>
                  <a:schemeClr val="tx1"/>
                </a:solidFill>
              </a:endParaRPr>
            </a:p>
          </p:txBody>
        </p:sp>
      </p:grpSp>
      <p:pic>
        <p:nvPicPr>
          <p:cNvPr id="4" name="Graphic 3" descr="Watch with solid fill">
            <a:extLst>
              <a:ext uri="{FF2B5EF4-FFF2-40B4-BE49-F238E27FC236}">
                <a16:creationId xmlns:a16="http://schemas.microsoft.com/office/drawing/2014/main" id="{60BC35E8-FC0A-0893-D4D0-1B2A96E727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9999" y="1433103"/>
            <a:ext cx="831492" cy="831492"/>
          </a:xfrm>
          <a:prstGeom prst="rect">
            <a:avLst/>
          </a:prstGeom>
        </p:spPr>
      </p:pic>
    </p:spTree>
    <p:extLst>
      <p:ext uri="{BB962C8B-B14F-4D97-AF65-F5344CB8AC3E}">
        <p14:creationId xmlns:p14="http://schemas.microsoft.com/office/powerpoint/2010/main" val="84112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A773-EF75-86BF-A8EB-8100442B0B3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C072BF9-C531-2EB9-4763-E29CE2AC2A49}"/>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F6979089-CE7A-8AF6-02D7-ED778AB00205}"/>
              </a:ext>
            </a:extLst>
          </p:cNvPr>
          <p:cNvPicPr>
            <a:picLocks noChangeAspect="1"/>
          </p:cNvPicPr>
          <p:nvPr/>
        </p:nvPicPr>
        <p:blipFill>
          <a:blip r:embed="rId2"/>
          <a:stretch>
            <a:fillRect/>
          </a:stretch>
        </p:blipFill>
        <p:spPr>
          <a:xfrm>
            <a:off x="745355" y="469343"/>
            <a:ext cx="10701290" cy="59193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0317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302812" y="0"/>
            <a:ext cx="8837021" cy="769441"/>
          </a:xfrm>
          <a:prstGeom prst="rect">
            <a:avLst/>
          </a:prstGeom>
          <a:noFill/>
        </p:spPr>
        <p:txBody>
          <a:bodyPr wrap="square" rtlCol="0">
            <a:spAutoFit/>
          </a:bodyPr>
          <a:lstStyle/>
          <a:p>
            <a:r>
              <a:rPr lang="en-US" sz="4400" b="1" dirty="0">
                <a:latin typeface="+mj-lt"/>
              </a:rPr>
              <a:t>Training Opportunities</a:t>
            </a:r>
          </a:p>
        </p:txBody>
      </p:sp>
      <p:grpSp>
        <p:nvGrpSpPr>
          <p:cNvPr id="6" name="Group 5">
            <a:extLst>
              <a:ext uri="{FF2B5EF4-FFF2-40B4-BE49-F238E27FC236}">
                <a16:creationId xmlns:a16="http://schemas.microsoft.com/office/drawing/2014/main" id="{5C5F0DA9-997D-48BB-68E1-CE7D0B1297E8}"/>
              </a:ext>
            </a:extLst>
          </p:cNvPr>
          <p:cNvGrpSpPr/>
          <p:nvPr/>
        </p:nvGrpSpPr>
        <p:grpSpPr>
          <a:xfrm>
            <a:off x="2520828" y="4090160"/>
            <a:ext cx="7754889" cy="1988049"/>
            <a:chOff x="2304165" y="1166424"/>
            <a:chExt cx="7754889" cy="1448933"/>
          </a:xfrm>
          <a:solidFill>
            <a:schemeClr val="bg1">
              <a:lumMod val="95000"/>
            </a:schemeClr>
          </a:solidFill>
          <a:effectLst>
            <a:outerShdw blurRad="63500" sx="102000" sy="102000" algn="ctr" rotWithShape="0">
              <a:prstClr val="black">
                <a:alpha val="40000"/>
              </a:prstClr>
            </a:outerShdw>
          </a:effectLst>
        </p:grpSpPr>
        <p:sp>
          <p:nvSpPr>
            <p:cNvPr id="9" name="Rectangle: Rounded Corners 8">
              <a:extLst>
                <a:ext uri="{FF2B5EF4-FFF2-40B4-BE49-F238E27FC236}">
                  <a16:creationId xmlns:a16="http://schemas.microsoft.com/office/drawing/2014/main" id="{944A3486-4350-276F-18A3-338BF93DEE2D}"/>
                </a:ext>
              </a:extLst>
            </p:cNvPr>
            <p:cNvSpPr/>
            <p:nvPr/>
          </p:nvSpPr>
          <p:spPr>
            <a:xfrm>
              <a:off x="2304165" y="1166424"/>
              <a:ext cx="7754889" cy="85617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solidFill>
                    <a:schemeClr val="tx1"/>
                  </a:solidFill>
                </a:rPr>
                <a:t>Instructor Led Trainings (In person and virtual) - </a:t>
              </a:r>
              <a:r>
                <a:rPr lang="en-US" sz="1800" dirty="0">
                  <a:solidFill>
                    <a:schemeClr val="tx1"/>
                  </a:solidFill>
                </a:rPr>
                <a:t>visit our training enrollment site at </a:t>
              </a:r>
              <a:r>
                <a:rPr lang="en-US" sz="1800" dirty="0">
                  <a:solidFill>
                    <a:srgbClr val="0070C0"/>
                  </a:solidFill>
                  <a:hlinkClick r:id="rId3">
                    <a:extLst>
                      <a:ext uri="{A12FA001-AC4F-418D-AE19-62706E023703}">
                        <ahyp:hlinkClr xmlns:ahyp="http://schemas.microsoft.com/office/drawing/2018/hyperlinkcolor" val="tx"/>
                      </a:ext>
                    </a:extLst>
                  </a:hlinkClick>
                </a:rPr>
                <a:t>https://cf.umaryland.edu/cits_training/home.cfm</a:t>
              </a:r>
              <a:r>
                <a:rPr lang="en-US" sz="1800" dirty="0">
                  <a:solidFill>
                    <a:srgbClr val="0070C0"/>
                  </a:solidFill>
                </a:rPr>
                <a:t>  </a:t>
              </a:r>
              <a:r>
                <a:rPr lang="en-US" sz="1800" dirty="0">
                  <a:solidFill>
                    <a:schemeClr val="tx1"/>
                  </a:solidFill>
                </a:rPr>
                <a:t>OR through </a:t>
              </a:r>
            </a:p>
            <a:p>
              <a:r>
                <a:rPr lang="en-US" b="1" dirty="0" err="1">
                  <a:solidFill>
                    <a:schemeClr val="tx1"/>
                  </a:solidFill>
                </a:rPr>
                <a:t>myUMB</a:t>
              </a:r>
              <a:r>
                <a:rPr lang="en-US" b="1" dirty="0">
                  <a:solidFill>
                    <a:schemeClr val="tx1"/>
                  </a:solidFill>
                </a:rPr>
                <a:t> Portal </a:t>
              </a:r>
              <a:r>
                <a:rPr lang="en-US" dirty="0">
                  <a:solidFill>
                    <a:schemeClr val="tx1"/>
                  </a:solidFill>
                </a:rPr>
                <a:t>– “UMB Systems Training” under Training &amp; Tutorials</a:t>
              </a:r>
            </a:p>
          </p:txBody>
        </p:sp>
        <p:sp>
          <p:nvSpPr>
            <p:cNvPr id="8" name="Rectangle: Rounded Corners 7">
              <a:extLst>
                <a:ext uri="{FF2B5EF4-FFF2-40B4-BE49-F238E27FC236}">
                  <a16:creationId xmlns:a16="http://schemas.microsoft.com/office/drawing/2014/main" id="{2BC7A02B-6D53-E41F-BAFE-323768E7B335}"/>
                </a:ext>
              </a:extLst>
            </p:cNvPr>
            <p:cNvSpPr/>
            <p:nvPr/>
          </p:nvSpPr>
          <p:spPr>
            <a:xfrm>
              <a:off x="2677386" y="2137035"/>
              <a:ext cx="7381668" cy="47832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a:solidFill>
                    <a:schemeClr val="tx1"/>
                  </a:solidFill>
                </a:rPr>
                <a:t>To enroll in a class, click </a:t>
              </a:r>
              <a:r>
                <a:rPr lang="en-US" sz="1600" baseline="0" dirty="0">
                  <a:solidFill>
                    <a:schemeClr val="tx1"/>
                  </a:solidFill>
                </a:rPr>
                <a:t>“Add Course”, then select “Course Type”.  Courses will be listed, including a course description and a link to register.</a:t>
              </a:r>
              <a:endParaRPr lang="en-US" sz="1600" dirty="0">
                <a:solidFill>
                  <a:schemeClr val="tx1"/>
                </a:solidFill>
              </a:endParaRPr>
            </a:p>
          </p:txBody>
        </p:sp>
      </p:grpSp>
      <p:pic>
        <p:nvPicPr>
          <p:cNvPr id="14" name="Graphic 13" descr="Classroom with solid fill">
            <a:extLst>
              <a:ext uri="{FF2B5EF4-FFF2-40B4-BE49-F238E27FC236}">
                <a16:creationId xmlns:a16="http://schemas.microsoft.com/office/drawing/2014/main" id="{3E81A4F1-E987-7C7F-B57F-7E1497389C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9083" y="4090160"/>
            <a:ext cx="914400" cy="914400"/>
          </a:xfrm>
          <a:prstGeom prst="rect">
            <a:avLst/>
          </a:prstGeom>
        </p:spPr>
      </p:pic>
      <p:grpSp>
        <p:nvGrpSpPr>
          <p:cNvPr id="2" name="Group 1">
            <a:extLst>
              <a:ext uri="{FF2B5EF4-FFF2-40B4-BE49-F238E27FC236}">
                <a16:creationId xmlns:a16="http://schemas.microsoft.com/office/drawing/2014/main" id="{6F5C252E-35DF-D5B1-A7BE-1F9C8E82D67A}"/>
              </a:ext>
            </a:extLst>
          </p:cNvPr>
          <p:cNvGrpSpPr/>
          <p:nvPr/>
        </p:nvGrpSpPr>
        <p:grpSpPr>
          <a:xfrm>
            <a:off x="2520828" y="1525102"/>
            <a:ext cx="7754889" cy="1869287"/>
            <a:chOff x="2301361" y="1166642"/>
            <a:chExt cx="7754889" cy="1639081"/>
          </a:xfrm>
          <a:solidFill>
            <a:schemeClr val="bg1">
              <a:lumMod val="95000"/>
            </a:schemeClr>
          </a:solidFill>
          <a:effectLst>
            <a:outerShdw blurRad="63500" sx="102000" sy="102000" algn="ctr" rotWithShape="0">
              <a:prstClr val="black">
                <a:alpha val="40000"/>
              </a:prstClr>
            </a:outerShdw>
          </a:effectLst>
        </p:grpSpPr>
        <p:sp>
          <p:nvSpPr>
            <p:cNvPr id="15" name="Rectangle: Rounded Corners 14">
              <a:extLst>
                <a:ext uri="{FF2B5EF4-FFF2-40B4-BE49-F238E27FC236}">
                  <a16:creationId xmlns:a16="http://schemas.microsoft.com/office/drawing/2014/main" id="{343F4DB8-061C-B11E-B78D-DB6EC39DE86E}"/>
                </a:ext>
              </a:extLst>
            </p:cNvPr>
            <p:cNvSpPr/>
            <p:nvPr/>
          </p:nvSpPr>
          <p:spPr>
            <a:xfrm>
              <a:off x="2301361" y="1166642"/>
              <a:ext cx="7754889" cy="937059"/>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solidFill>
                    <a:schemeClr val="tx1"/>
                  </a:solidFill>
                </a:rPr>
                <a:t>Self Paced / E-learnings - </a:t>
              </a:r>
              <a:r>
                <a:rPr lang="en-US" sz="1800" dirty="0">
                  <a:solidFill>
                    <a:schemeClr val="tx1"/>
                  </a:solidFill>
                </a:rPr>
                <a:t>visit our Learning Management System (LMS) at </a:t>
              </a:r>
              <a:r>
                <a:rPr lang="en-US" sz="1800" dirty="0">
                  <a:solidFill>
                    <a:srgbClr val="0070C0"/>
                  </a:solidFill>
                  <a:hlinkClick r:id="rId6">
                    <a:extLst>
                      <a:ext uri="{A12FA001-AC4F-418D-AE19-62706E023703}">
                        <ahyp:hlinkClr xmlns:ahyp="http://schemas.microsoft.com/office/drawing/2018/hyperlinkcolor" val="tx"/>
                      </a:ext>
                    </a:extLst>
                  </a:hlinkClick>
                </a:rPr>
                <a:t>https://www.umaryland.edu/hrs/</a:t>
              </a:r>
              <a:r>
                <a:rPr lang="en-US" sz="1800" dirty="0">
                  <a:solidFill>
                    <a:schemeClr val="tx1"/>
                  </a:solidFill>
                </a:rPr>
                <a:t>  OR through</a:t>
              </a:r>
            </a:p>
            <a:p>
              <a:r>
                <a:rPr lang="en-US" sz="1800" dirty="0">
                  <a:solidFill>
                    <a:schemeClr val="tx1"/>
                  </a:solidFill>
                </a:rPr>
                <a:t> </a:t>
              </a:r>
              <a:r>
                <a:rPr lang="en-US" sz="1800" b="1" dirty="0" err="1">
                  <a:solidFill>
                    <a:schemeClr val="tx1"/>
                  </a:solidFill>
                </a:rPr>
                <a:t>myUMB</a:t>
              </a:r>
              <a:r>
                <a:rPr lang="en-US" sz="1800" b="1" dirty="0">
                  <a:solidFill>
                    <a:schemeClr val="tx1"/>
                  </a:solidFill>
                </a:rPr>
                <a:t> Portal – </a:t>
              </a:r>
              <a:r>
                <a:rPr lang="en-US" sz="1800" dirty="0">
                  <a:solidFill>
                    <a:schemeClr val="tx1"/>
                  </a:solidFill>
                </a:rPr>
                <a:t>“Employee Learning (LMS)” under HR</a:t>
              </a:r>
            </a:p>
          </p:txBody>
        </p:sp>
        <p:sp>
          <p:nvSpPr>
            <p:cNvPr id="10" name="Rectangle: Rounded Corners 9">
              <a:extLst>
                <a:ext uri="{FF2B5EF4-FFF2-40B4-BE49-F238E27FC236}">
                  <a16:creationId xmlns:a16="http://schemas.microsoft.com/office/drawing/2014/main" id="{39B60375-BAD8-05F0-C6B8-B662F4B87AA9}"/>
                </a:ext>
              </a:extLst>
            </p:cNvPr>
            <p:cNvSpPr/>
            <p:nvPr/>
          </p:nvSpPr>
          <p:spPr>
            <a:xfrm>
              <a:off x="2674582" y="2256335"/>
              <a:ext cx="7381668" cy="549388"/>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dirty="0">
                  <a:solidFill>
                    <a:schemeClr val="tx1"/>
                  </a:solidFill>
                </a:rPr>
                <a:t>Annual required trainings can be found here, along with an extensive catalog of school/dept specific trainings.</a:t>
              </a:r>
              <a:endParaRPr lang="en-US" sz="1600" b="1" dirty="0">
                <a:solidFill>
                  <a:schemeClr val="tx1"/>
                </a:solidFill>
              </a:endParaRPr>
            </a:p>
          </p:txBody>
        </p:sp>
      </p:grpSp>
      <p:pic>
        <p:nvPicPr>
          <p:cNvPr id="18" name="Graphic 17" descr="Remote learning language with solid fill">
            <a:extLst>
              <a:ext uri="{FF2B5EF4-FFF2-40B4-BE49-F238E27FC236}">
                <a16:creationId xmlns:a16="http://schemas.microsoft.com/office/drawing/2014/main" id="{C31859E3-8D03-30C8-C775-37514A28B1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9083" y="1525103"/>
            <a:ext cx="914400" cy="914400"/>
          </a:xfrm>
          <a:prstGeom prst="rect">
            <a:avLst/>
          </a:prstGeom>
        </p:spPr>
      </p:pic>
    </p:spTree>
    <p:extLst>
      <p:ext uri="{BB962C8B-B14F-4D97-AF65-F5344CB8AC3E}">
        <p14:creationId xmlns:p14="http://schemas.microsoft.com/office/powerpoint/2010/main" val="142660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4B600A-C07C-79B2-01F2-C8D68B0D9C5C}"/>
              </a:ext>
            </a:extLst>
          </p:cNvPr>
          <p:cNvPicPr>
            <a:picLocks noChangeAspect="1"/>
          </p:cNvPicPr>
          <p:nvPr/>
        </p:nvPicPr>
        <p:blipFill rotWithShape="1">
          <a:blip r:embed="rId2"/>
          <a:srcRect b="14449"/>
          <a:stretch/>
        </p:blipFill>
        <p:spPr>
          <a:xfrm>
            <a:off x="1467120" y="559051"/>
            <a:ext cx="9257760" cy="5739897"/>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E50B960E-4B3E-026B-4B6B-29F2A85029D2}"/>
              </a:ext>
            </a:extLst>
          </p:cNvPr>
          <p:cNvSpPr/>
          <p:nvPr/>
        </p:nvSpPr>
        <p:spPr>
          <a:xfrm>
            <a:off x="3440788" y="4134205"/>
            <a:ext cx="761757" cy="31858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1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218A-26AA-0F05-7AD5-18FFCF124D55}"/>
              </a:ext>
            </a:extLst>
          </p:cNvPr>
          <p:cNvSpPr>
            <a:spLocks noGrp="1"/>
          </p:cNvSpPr>
          <p:nvPr>
            <p:ph type="title"/>
          </p:nvPr>
        </p:nvSpPr>
        <p:spPr>
          <a:xfrm>
            <a:off x="197428" y="1178213"/>
            <a:ext cx="2089728" cy="752475"/>
          </a:xfrm>
        </p:spPr>
        <p:txBody>
          <a:bodyPr>
            <a:normAutofit fontScale="90000"/>
          </a:bodyPr>
          <a:lstStyle/>
          <a:p>
            <a:pPr algn="ctr"/>
            <a:r>
              <a:rPr lang="en-US" b="1" dirty="0" err="1"/>
              <a:t>Eduroam</a:t>
            </a:r>
            <a:r>
              <a:rPr lang="en-US" b="1" dirty="0"/>
              <a:t> Wireless Access</a:t>
            </a:r>
          </a:p>
        </p:txBody>
      </p:sp>
      <p:grpSp>
        <p:nvGrpSpPr>
          <p:cNvPr id="4" name="Group 3">
            <a:extLst>
              <a:ext uri="{FF2B5EF4-FFF2-40B4-BE49-F238E27FC236}">
                <a16:creationId xmlns:a16="http://schemas.microsoft.com/office/drawing/2014/main" id="{7CFC5AD6-C082-EC9D-FC76-CB7820DA07B1}"/>
              </a:ext>
            </a:extLst>
          </p:cNvPr>
          <p:cNvGrpSpPr/>
          <p:nvPr/>
        </p:nvGrpSpPr>
        <p:grpSpPr>
          <a:xfrm>
            <a:off x="3874352" y="793347"/>
            <a:ext cx="7754889" cy="4228333"/>
            <a:chOff x="2301361" y="1166643"/>
            <a:chExt cx="7754889" cy="3707607"/>
          </a:xfrm>
          <a:solidFill>
            <a:schemeClr val="bg1">
              <a:lumMod val="95000"/>
            </a:schemeClr>
          </a:solidFill>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52E17E5C-8D3A-46F6-4BA0-6E845F91A236}"/>
                </a:ext>
              </a:extLst>
            </p:cNvPr>
            <p:cNvGrpSpPr/>
            <p:nvPr/>
          </p:nvGrpSpPr>
          <p:grpSpPr>
            <a:xfrm>
              <a:off x="2301361" y="1166643"/>
              <a:ext cx="7754889" cy="3707607"/>
              <a:chOff x="2301361" y="1145605"/>
              <a:chExt cx="7754889" cy="3707607"/>
            </a:xfrm>
            <a:grpFill/>
          </p:grpSpPr>
          <p:grpSp>
            <p:nvGrpSpPr>
              <p:cNvPr id="7" name="Group 6">
                <a:extLst>
                  <a:ext uri="{FF2B5EF4-FFF2-40B4-BE49-F238E27FC236}">
                    <a16:creationId xmlns:a16="http://schemas.microsoft.com/office/drawing/2014/main" id="{555F24BE-F687-661E-5C10-1804FE106FE1}"/>
                  </a:ext>
                </a:extLst>
              </p:cNvPr>
              <p:cNvGrpSpPr/>
              <p:nvPr/>
            </p:nvGrpSpPr>
            <p:grpSpPr>
              <a:xfrm>
                <a:off x="2301361" y="1145605"/>
                <a:ext cx="7754889" cy="3094835"/>
                <a:chOff x="2247254" y="945397"/>
                <a:chExt cx="7754889" cy="3094835"/>
              </a:xfrm>
              <a:grpFill/>
            </p:grpSpPr>
            <p:sp>
              <p:nvSpPr>
                <p:cNvPr id="9" name="Rectangle: Rounded Corners 8">
                  <a:extLst>
                    <a:ext uri="{FF2B5EF4-FFF2-40B4-BE49-F238E27FC236}">
                      <a16:creationId xmlns:a16="http://schemas.microsoft.com/office/drawing/2014/main" id="{0B6372D6-B152-65F3-35F9-7DAD66E241A9}"/>
                    </a:ext>
                  </a:extLst>
                </p:cNvPr>
                <p:cNvSpPr/>
                <p:nvPr/>
              </p:nvSpPr>
              <p:spPr>
                <a:xfrm>
                  <a:off x="2247254" y="945397"/>
                  <a:ext cx="7754889" cy="78588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Eduroam</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Education Roaming) was developed for International Research and the Education Community and has allowed the University to enhance its wireless network</a:t>
                  </a:r>
                  <a:endParaRPr lang="en-US" dirty="0">
                    <a:solidFill>
                      <a:schemeClr val="tx1"/>
                    </a:solidFill>
                  </a:endParaRPr>
                </a:p>
              </p:txBody>
            </p:sp>
            <p:sp>
              <p:nvSpPr>
                <p:cNvPr id="10" name="Rectangle: Rounded Corners 9">
                  <a:extLst>
                    <a:ext uri="{FF2B5EF4-FFF2-40B4-BE49-F238E27FC236}">
                      <a16:creationId xmlns:a16="http://schemas.microsoft.com/office/drawing/2014/main" id="{1AE45F99-04ED-49C5-B344-5A28E679772A}"/>
                    </a:ext>
                  </a:extLst>
                </p:cNvPr>
                <p:cNvSpPr/>
                <p:nvPr/>
              </p:nvSpPr>
              <p:spPr>
                <a:xfrm>
                  <a:off x="2620475" y="2696625"/>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err="1">
                      <a:solidFill>
                        <a:schemeClr val="tx1"/>
                      </a:solidFill>
                    </a:rPr>
                    <a:t>Eduroam</a:t>
                  </a:r>
                  <a:r>
                    <a:rPr lang="en-US" sz="1400" dirty="0">
                      <a:solidFill>
                        <a:schemeClr val="tx1"/>
                      </a:solidFill>
                    </a:rPr>
                    <a:t> Wireless is the preferred connection on campus as it is part of the University’s Network and will grant you faster access to multiple websites and applications</a:t>
                  </a:r>
                </a:p>
              </p:txBody>
            </p:sp>
            <p:sp>
              <p:nvSpPr>
                <p:cNvPr id="11" name="Rectangle: Rounded Corners 10">
                  <a:extLst>
                    <a:ext uri="{FF2B5EF4-FFF2-40B4-BE49-F238E27FC236}">
                      <a16:creationId xmlns:a16="http://schemas.microsoft.com/office/drawing/2014/main" id="{9C07E64E-B27E-1B75-C7C4-DE818E90C855}"/>
                    </a:ext>
                  </a:extLst>
                </p:cNvPr>
                <p:cNvSpPr/>
                <p:nvPr/>
              </p:nvSpPr>
              <p:spPr>
                <a:xfrm>
                  <a:off x="2620475" y="3444017"/>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Once connected you are registered and connected to </a:t>
                  </a:r>
                  <a:r>
                    <a:rPr lang="en-US" sz="1400" dirty="0" err="1">
                      <a:solidFill>
                        <a:schemeClr val="tx1"/>
                      </a:solidFill>
                    </a:rPr>
                    <a:t>Eduroam</a:t>
                  </a:r>
                  <a:r>
                    <a:rPr lang="en-US" sz="1400" dirty="0">
                      <a:solidFill>
                        <a:schemeClr val="tx1"/>
                      </a:solidFill>
                    </a:rPr>
                    <a:t>, you can actually connect to </a:t>
                  </a:r>
                  <a:r>
                    <a:rPr lang="en-US" sz="1400" dirty="0" err="1">
                      <a:solidFill>
                        <a:schemeClr val="tx1"/>
                      </a:solidFill>
                    </a:rPr>
                    <a:t>Eduroam</a:t>
                  </a:r>
                  <a:r>
                    <a:rPr lang="en-US" sz="1400" dirty="0">
                      <a:solidFill>
                        <a:schemeClr val="tx1"/>
                      </a:solidFill>
                    </a:rPr>
                    <a:t> at any UM Institution that offers it as well!</a:t>
                  </a:r>
                </a:p>
              </p:txBody>
            </p:sp>
          </p:grpSp>
          <p:sp>
            <p:nvSpPr>
              <p:cNvPr id="8" name="Rectangle: Rounded Corners 7">
                <a:extLst>
                  <a:ext uri="{FF2B5EF4-FFF2-40B4-BE49-F238E27FC236}">
                    <a16:creationId xmlns:a16="http://schemas.microsoft.com/office/drawing/2014/main" id="{D47265E6-A61E-AE2B-D56B-D8705DB7A4AE}"/>
                  </a:ext>
                </a:extLst>
              </p:cNvPr>
              <p:cNvSpPr/>
              <p:nvPr/>
            </p:nvSpPr>
            <p:spPr>
              <a:xfrm>
                <a:off x="2674582" y="4391618"/>
                <a:ext cx="7381668" cy="46159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For more information visit: </a:t>
                </a:r>
                <a:r>
                  <a:rPr lang="en-US" sz="1400" dirty="0">
                    <a:solidFill>
                      <a:srgbClr val="0070C0"/>
                    </a:solidFill>
                    <a:hlinkClick r:id="rId2">
                      <a:extLst>
                        <a:ext uri="{A12FA001-AC4F-418D-AE19-62706E023703}">
                          <ahyp:hlinkClr xmlns:ahyp="http://schemas.microsoft.com/office/drawing/2018/hyperlinkcolor" val="tx"/>
                        </a:ext>
                      </a:extLst>
                    </a:hlinkClick>
                  </a:rPr>
                  <a:t>https://www.umaryland.edu/cits/services/eduroam/</a:t>
                </a:r>
                <a:endParaRPr lang="en-US" sz="1400" dirty="0">
                  <a:solidFill>
                    <a:srgbClr val="0070C0"/>
                  </a:solidFill>
                </a:endParaRPr>
              </a:p>
            </p:txBody>
          </p:sp>
        </p:grpSp>
        <p:sp>
          <p:nvSpPr>
            <p:cNvPr id="6" name="Rectangle: Rounded Corners 5">
              <a:extLst>
                <a:ext uri="{FF2B5EF4-FFF2-40B4-BE49-F238E27FC236}">
                  <a16:creationId xmlns:a16="http://schemas.microsoft.com/office/drawing/2014/main" id="{61BAF5CB-0456-4852-FCA7-032772A91EA6}"/>
                </a:ext>
              </a:extLst>
            </p:cNvPr>
            <p:cNvSpPr/>
            <p:nvPr/>
          </p:nvSpPr>
          <p:spPr>
            <a:xfrm>
              <a:off x="2674582" y="2103702"/>
              <a:ext cx="7381668" cy="661487"/>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err="1">
                  <a:solidFill>
                    <a:schemeClr val="tx1"/>
                  </a:solidFill>
                </a:rPr>
                <a:t>Eduroam</a:t>
              </a:r>
              <a:r>
                <a:rPr lang="en-US" sz="1400" dirty="0">
                  <a:solidFill>
                    <a:schemeClr val="tx1"/>
                  </a:solidFill>
                </a:rPr>
                <a:t> allows students, faculty, and staff from participating institutions to obtain internet connectivity across campus and when visiting other participating institutions by utilizing their </a:t>
              </a:r>
              <a:r>
                <a:rPr lang="en-US" sz="1400" dirty="0" err="1">
                  <a:solidFill>
                    <a:schemeClr val="tx1"/>
                  </a:solidFill>
                </a:rPr>
                <a:t>UMaryland</a:t>
              </a:r>
              <a:r>
                <a:rPr lang="en-US" sz="1400" dirty="0">
                  <a:solidFill>
                    <a:schemeClr val="tx1"/>
                  </a:solidFill>
                </a:rPr>
                <a:t> Email login on their laptop or smartphone.</a:t>
              </a:r>
            </a:p>
          </p:txBody>
        </p:sp>
      </p:grpSp>
      <p:pic>
        <p:nvPicPr>
          <p:cNvPr id="12" name="Graphic 11" descr="Wireless router with solid fill">
            <a:extLst>
              <a:ext uri="{FF2B5EF4-FFF2-40B4-BE49-F238E27FC236}">
                <a16:creationId xmlns:a16="http://schemas.microsoft.com/office/drawing/2014/main" id="{97BDFF85-0995-F70D-C645-F9F9EA2FF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164" y="740670"/>
            <a:ext cx="914400" cy="914400"/>
          </a:xfrm>
          <a:prstGeom prst="rect">
            <a:avLst/>
          </a:prstGeom>
        </p:spPr>
      </p:pic>
      <p:pic>
        <p:nvPicPr>
          <p:cNvPr id="13" name="Picture 12">
            <a:extLst>
              <a:ext uri="{FF2B5EF4-FFF2-40B4-BE49-F238E27FC236}">
                <a16:creationId xmlns:a16="http://schemas.microsoft.com/office/drawing/2014/main" id="{FA44DCE5-9524-BEC4-4EA8-3BFDD97BEC6E}"/>
              </a:ext>
            </a:extLst>
          </p:cNvPr>
          <p:cNvPicPr>
            <a:picLocks noChangeAspect="1"/>
          </p:cNvPicPr>
          <p:nvPr/>
        </p:nvPicPr>
        <p:blipFill>
          <a:blip r:embed="rId5"/>
          <a:stretch>
            <a:fillRect/>
          </a:stretch>
        </p:blipFill>
        <p:spPr>
          <a:xfrm>
            <a:off x="5726628" y="5194091"/>
            <a:ext cx="3390900" cy="1447800"/>
          </a:xfrm>
          <a:prstGeom prst="rect">
            <a:avLst/>
          </a:prstGeom>
        </p:spPr>
      </p:pic>
    </p:spTree>
    <p:extLst>
      <p:ext uri="{BB962C8B-B14F-4D97-AF65-F5344CB8AC3E}">
        <p14:creationId xmlns:p14="http://schemas.microsoft.com/office/powerpoint/2010/main" val="404049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F232-1096-0488-9EB3-8C224B5865F4}"/>
              </a:ext>
            </a:extLst>
          </p:cNvPr>
          <p:cNvSpPr>
            <a:spLocks noGrp="1"/>
          </p:cNvSpPr>
          <p:nvPr>
            <p:ph type="title"/>
          </p:nvPr>
        </p:nvSpPr>
        <p:spPr>
          <a:xfrm>
            <a:off x="197428" y="817706"/>
            <a:ext cx="2287154" cy="752475"/>
          </a:xfrm>
        </p:spPr>
        <p:txBody>
          <a:bodyPr>
            <a:normAutofit fontScale="90000"/>
          </a:bodyPr>
          <a:lstStyle/>
          <a:p>
            <a:pPr algn="ctr"/>
            <a:r>
              <a:rPr lang="en-US" b="1" dirty="0"/>
              <a:t>Microsoft 365</a:t>
            </a:r>
          </a:p>
        </p:txBody>
      </p:sp>
      <p:grpSp>
        <p:nvGrpSpPr>
          <p:cNvPr id="4" name="Group 3">
            <a:extLst>
              <a:ext uri="{FF2B5EF4-FFF2-40B4-BE49-F238E27FC236}">
                <a16:creationId xmlns:a16="http://schemas.microsoft.com/office/drawing/2014/main" id="{2222209B-2DAE-8AF9-159D-4D5D0830D1E5}"/>
              </a:ext>
            </a:extLst>
          </p:cNvPr>
          <p:cNvGrpSpPr/>
          <p:nvPr/>
        </p:nvGrpSpPr>
        <p:grpSpPr>
          <a:xfrm>
            <a:off x="3960119" y="817706"/>
            <a:ext cx="7754889" cy="2926206"/>
            <a:chOff x="2301361" y="1166643"/>
            <a:chExt cx="7754889" cy="2926206"/>
          </a:xfrm>
          <a:solidFill>
            <a:schemeClr val="bg1">
              <a:lumMod val="95000"/>
            </a:schemeClr>
          </a:solidFill>
          <a:effectLst>
            <a:outerShdw blurRad="63500" sx="102000" sy="102000" algn="ctr" rotWithShape="0">
              <a:prstClr val="black">
                <a:alpha val="40000"/>
              </a:prstClr>
            </a:outerShdw>
          </a:effectLst>
        </p:grpSpPr>
        <p:grpSp>
          <p:nvGrpSpPr>
            <p:cNvPr id="7" name="Group 6">
              <a:extLst>
                <a:ext uri="{FF2B5EF4-FFF2-40B4-BE49-F238E27FC236}">
                  <a16:creationId xmlns:a16="http://schemas.microsoft.com/office/drawing/2014/main" id="{60E14300-D379-E115-D274-DCFB37BBE772}"/>
                </a:ext>
              </a:extLst>
            </p:cNvPr>
            <p:cNvGrpSpPr/>
            <p:nvPr/>
          </p:nvGrpSpPr>
          <p:grpSpPr>
            <a:xfrm>
              <a:off x="2301361" y="1166643"/>
              <a:ext cx="7754889" cy="2926206"/>
              <a:chOff x="2247254" y="945397"/>
              <a:chExt cx="7754889" cy="2926206"/>
            </a:xfrm>
            <a:grpFill/>
          </p:grpSpPr>
          <p:sp>
            <p:nvSpPr>
              <p:cNvPr id="9" name="Rectangle: Rounded Corners 8">
                <a:extLst>
                  <a:ext uri="{FF2B5EF4-FFF2-40B4-BE49-F238E27FC236}">
                    <a16:creationId xmlns:a16="http://schemas.microsoft.com/office/drawing/2014/main" id="{E0EF90B9-73E1-45FC-DCE7-0518D2979E0B}"/>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r>
                  <a:rPr lang="en-US" sz="1800" dirty="0">
                    <a:solidFill>
                      <a:schemeClr val="tx1"/>
                    </a:solidFill>
                  </a:rPr>
                  <a:t>Microsoft 365 allows access to all your files and information anywhere, anytime!</a:t>
                </a:r>
                <a:endParaRPr lang="en-US" sz="1800" b="0" dirty="0">
                  <a:solidFill>
                    <a:schemeClr val="tx1"/>
                  </a:solidFill>
                </a:endParaRPr>
              </a:p>
              <a:p>
                <a:endParaRPr lang="en-US" dirty="0">
                  <a:solidFill>
                    <a:schemeClr val="tx1"/>
                  </a:solidFill>
                </a:endParaRPr>
              </a:p>
            </p:txBody>
          </p:sp>
          <p:sp>
            <p:nvSpPr>
              <p:cNvPr id="10" name="Rectangle: Rounded Corners 9">
                <a:extLst>
                  <a:ext uri="{FF2B5EF4-FFF2-40B4-BE49-F238E27FC236}">
                    <a16:creationId xmlns:a16="http://schemas.microsoft.com/office/drawing/2014/main" id="{86DAA084-130B-BD50-0516-EFF817E1DFAA}"/>
                  </a:ext>
                </a:extLst>
              </p:cNvPr>
              <p:cNvSpPr/>
              <p:nvPr/>
            </p:nvSpPr>
            <p:spPr>
              <a:xfrm>
                <a:off x="2498408" y="2514756"/>
                <a:ext cx="7503735"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Client/Desktop versions of Outlook and the Office Suite are installed on your UMB issued computer</a:t>
                </a:r>
                <a:endParaRPr lang="en-US" sz="1400" i="1" dirty="0">
                  <a:solidFill>
                    <a:schemeClr val="tx1"/>
                  </a:solidFill>
                </a:endParaRPr>
              </a:p>
            </p:txBody>
          </p:sp>
          <p:sp>
            <p:nvSpPr>
              <p:cNvPr id="11" name="Rectangle: Rounded Corners 10">
                <a:extLst>
                  <a:ext uri="{FF2B5EF4-FFF2-40B4-BE49-F238E27FC236}">
                    <a16:creationId xmlns:a16="http://schemas.microsoft.com/office/drawing/2014/main" id="{FD4018ED-244B-5289-2C07-3EB47C2D830A}"/>
                  </a:ext>
                </a:extLst>
              </p:cNvPr>
              <p:cNvSpPr/>
              <p:nvPr/>
            </p:nvSpPr>
            <p:spPr>
              <a:xfrm>
                <a:off x="2498408" y="3275388"/>
                <a:ext cx="7503735"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also access all of these applications and more as long as you have internet connection and a personal device at: </a:t>
                </a:r>
                <a:r>
                  <a:rPr lang="en-US" sz="1400" dirty="0">
                    <a:solidFill>
                      <a:srgbClr val="0070C0"/>
                    </a:solidFill>
                    <a:hlinkClick r:id="rId2">
                      <a:extLst>
                        <a:ext uri="{A12FA001-AC4F-418D-AE19-62706E023703}">
                          <ahyp:hlinkClr xmlns:ahyp="http://schemas.microsoft.com/office/drawing/2018/hyperlinkcolor" val="tx"/>
                        </a:ext>
                      </a:extLst>
                    </a:hlinkClick>
                  </a:rPr>
                  <a:t>https://portal.office.com</a:t>
                </a:r>
                <a:endParaRPr lang="en-US" sz="1400" dirty="0">
                  <a:solidFill>
                    <a:srgbClr val="0070C0"/>
                  </a:solidFill>
                </a:endParaRPr>
              </a:p>
            </p:txBody>
          </p:sp>
        </p:grpSp>
        <p:sp>
          <p:nvSpPr>
            <p:cNvPr id="6" name="Rectangle: Rounded Corners 5">
              <a:extLst>
                <a:ext uri="{FF2B5EF4-FFF2-40B4-BE49-F238E27FC236}">
                  <a16:creationId xmlns:a16="http://schemas.microsoft.com/office/drawing/2014/main" id="{C056D751-464B-A4DB-786A-0FA80A72A354}"/>
                </a:ext>
              </a:extLst>
            </p:cNvPr>
            <p:cNvSpPr/>
            <p:nvPr/>
          </p:nvSpPr>
          <p:spPr>
            <a:xfrm>
              <a:off x="2552515" y="2002202"/>
              <a:ext cx="7503735"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Some Microsoft Applications that you may use on a day to day basis include:    </a:t>
              </a:r>
              <a:r>
                <a:rPr lang="en-US" sz="1400" i="1" dirty="0">
                  <a:solidFill>
                    <a:schemeClr val="tx1"/>
                  </a:solidFill>
                </a:rPr>
                <a:t>Outlook / OneDrive </a:t>
              </a:r>
              <a:r>
                <a:rPr lang="en-US" sz="1400" i="0" dirty="0">
                  <a:solidFill>
                    <a:schemeClr val="tx1"/>
                  </a:solidFill>
                </a:rPr>
                <a:t>/</a:t>
              </a:r>
              <a:r>
                <a:rPr lang="en-US" sz="1400" dirty="0">
                  <a:solidFill>
                    <a:schemeClr val="tx1"/>
                  </a:solidFill>
                </a:rPr>
                <a:t> </a:t>
              </a:r>
              <a:r>
                <a:rPr lang="en-US" sz="1400" i="1" dirty="0" err="1">
                  <a:solidFill>
                    <a:schemeClr val="tx1"/>
                  </a:solidFill>
                </a:rPr>
                <a:t>Sharepoint</a:t>
              </a:r>
              <a:r>
                <a:rPr lang="en-US" sz="1400" i="1" dirty="0">
                  <a:solidFill>
                    <a:schemeClr val="tx1"/>
                  </a:solidFill>
                </a:rPr>
                <a:t> </a:t>
              </a:r>
              <a:r>
                <a:rPr lang="en-US" sz="1400" dirty="0">
                  <a:solidFill>
                    <a:schemeClr val="tx1"/>
                  </a:solidFill>
                </a:rPr>
                <a:t>/ </a:t>
              </a:r>
              <a:r>
                <a:rPr lang="en-US" sz="1400" i="1" dirty="0">
                  <a:solidFill>
                    <a:schemeClr val="tx1"/>
                  </a:solidFill>
                </a:rPr>
                <a:t>Office Suite </a:t>
              </a:r>
              <a:r>
                <a:rPr lang="en-US" sz="1400" i="0" dirty="0">
                  <a:solidFill>
                    <a:schemeClr val="tx1"/>
                  </a:solidFill>
                </a:rPr>
                <a:t>/ </a:t>
              </a:r>
              <a:r>
                <a:rPr lang="en-US" sz="1400" i="1" dirty="0">
                  <a:solidFill>
                    <a:schemeClr val="tx1"/>
                  </a:solidFill>
                </a:rPr>
                <a:t>Teams</a:t>
              </a:r>
            </a:p>
          </p:txBody>
        </p:sp>
      </p:grpSp>
      <p:pic>
        <p:nvPicPr>
          <p:cNvPr id="12" name="Graphic 11" descr="Open folder with solid fill">
            <a:extLst>
              <a:ext uri="{FF2B5EF4-FFF2-40B4-BE49-F238E27FC236}">
                <a16:creationId xmlns:a16="http://schemas.microsoft.com/office/drawing/2014/main" id="{2E6AAFBA-202E-C0F7-C9C9-5A6C9BCE7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3977" y="701468"/>
            <a:ext cx="914400" cy="914400"/>
          </a:xfrm>
          <a:prstGeom prst="rect">
            <a:avLst/>
          </a:prstGeom>
        </p:spPr>
      </p:pic>
      <p:pic>
        <p:nvPicPr>
          <p:cNvPr id="16" name="Picture 15" descr="A group of colorful squares with text&#10;&#10;Description automatically generated">
            <a:extLst>
              <a:ext uri="{FF2B5EF4-FFF2-40B4-BE49-F238E27FC236}">
                <a16:creationId xmlns:a16="http://schemas.microsoft.com/office/drawing/2014/main" id="{172D2E50-4816-6717-A85B-3B9F45350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543" y="4366180"/>
            <a:ext cx="3595404" cy="2001191"/>
          </a:xfrm>
          <a:prstGeom prst="rect">
            <a:avLst/>
          </a:prstGeom>
        </p:spPr>
      </p:pic>
    </p:spTree>
    <p:extLst>
      <p:ext uri="{BB962C8B-B14F-4D97-AF65-F5344CB8AC3E}">
        <p14:creationId xmlns:p14="http://schemas.microsoft.com/office/powerpoint/2010/main" val="153065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7192-9603-1BBC-0076-21CC87BB8C04}"/>
              </a:ext>
            </a:extLst>
          </p:cNvPr>
          <p:cNvSpPr>
            <a:spLocks noGrp="1"/>
          </p:cNvSpPr>
          <p:nvPr>
            <p:ph type="title"/>
          </p:nvPr>
        </p:nvSpPr>
        <p:spPr>
          <a:xfrm>
            <a:off x="280554" y="618836"/>
            <a:ext cx="2089728" cy="752475"/>
          </a:xfrm>
        </p:spPr>
        <p:txBody>
          <a:bodyPr/>
          <a:lstStyle/>
          <a:p>
            <a:r>
              <a:rPr lang="en-US" b="1" dirty="0"/>
              <a:t>Agenda</a:t>
            </a:r>
          </a:p>
        </p:txBody>
      </p:sp>
      <p:sp>
        <p:nvSpPr>
          <p:cNvPr id="5" name="Content Placeholder 6">
            <a:extLst>
              <a:ext uri="{FF2B5EF4-FFF2-40B4-BE49-F238E27FC236}">
                <a16:creationId xmlns:a16="http://schemas.microsoft.com/office/drawing/2014/main" id="{BA8CB9A4-4D30-9194-A490-C07AA534822B}"/>
              </a:ext>
            </a:extLst>
          </p:cNvPr>
          <p:cNvSpPr txBox="1">
            <a:spLocks/>
          </p:cNvSpPr>
          <p:nvPr/>
        </p:nvSpPr>
        <p:spPr>
          <a:xfrm>
            <a:off x="7150561" y="1159017"/>
            <a:ext cx="4956699"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Eduroam</a:t>
            </a:r>
            <a:r>
              <a:rPr lang="en-US" dirty="0"/>
              <a:t> Wireless Access</a:t>
            </a:r>
          </a:p>
          <a:p>
            <a:r>
              <a:rPr lang="en-US" dirty="0"/>
              <a:t>Microsoft Applications</a:t>
            </a:r>
          </a:p>
          <a:p>
            <a:pPr lvl="1"/>
            <a:r>
              <a:rPr lang="en-US" dirty="0"/>
              <a:t>Email Login</a:t>
            </a:r>
          </a:p>
          <a:p>
            <a:r>
              <a:rPr lang="en-US" dirty="0"/>
              <a:t>Conferencing Software</a:t>
            </a:r>
          </a:p>
          <a:p>
            <a:r>
              <a:rPr lang="en-US" dirty="0"/>
              <a:t>CITS </a:t>
            </a:r>
          </a:p>
          <a:p>
            <a:pPr lvl="1"/>
            <a:r>
              <a:rPr lang="en-US" dirty="0"/>
              <a:t>IT Security</a:t>
            </a:r>
          </a:p>
          <a:p>
            <a:pPr lvl="1"/>
            <a:r>
              <a:rPr lang="en-US" dirty="0"/>
              <a:t>Help Desk</a:t>
            </a:r>
          </a:p>
          <a:p>
            <a:pPr lvl="1"/>
            <a:r>
              <a:rPr lang="en-US" dirty="0"/>
              <a:t>Training</a:t>
            </a:r>
          </a:p>
          <a:p>
            <a:pPr lvl="1"/>
            <a:r>
              <a:rPr lang="en-US" dirty="0"/>
              <a:t>CITS Services</a:t>
            </a:r>
          </a:p>
          <a:p>
            <a:pPr lvl="1"/>
            <a:endParaRPr lang="en-US" dirty="0"/>
          </a:p>
        </p:txBody>
      </p:sp>
      <p:sp>
        <p:nvSpPr>
          <p:cNvPr id="14" name="Content Placeholder 6">
            <a:extLst>
              <a:ext uri="{FF2B5EF4-FFF2-40B4-BE49-F238E27FC236}">
                <a16:creationId xmlns:a16="http://schemas.microsoft.com/office/drawing/2014/main" id="{7A95CD9A-B203-334D-595F-9A71B964DB42}"/>
              </a:ext>
            </a:extLst>
          </p:cNvPr>
          <p:cNvSpPr txBox="1">
            <a:spLocks/>
          </p:cNvSpPr>
          <p:nvPr/>
        </p:nvSpPr>
        <p:spPr>
          <a:xfrm>
            <a:off x="2563089" y="1159018"/>
            <a:ext cx="495669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What is the UMID</a:t>
            </a:r>
          </a:p>
          <a:p>
            <a:pPr lvl="1"/>
            <a:r>
              <a:rPr lang="en-US" dirty="0"/>
              <a:t>Preferred Name</a:t>
            </a:r>
          </a:p>
          <a:p>
            <a:pPr lvl="1"/>
            <a:r>
              <a:rPr lang="en-US" dirty="0"/>
              <a:t>DUO Multi-Factor Authentication (MFA)</a:t>
            </a:r>
          </a:p>
          <a:p>
            <a:pPr lvl="1"/>
            <a:r>
              <a:rPr lang="en-US" dirty="0"/>
              <a:t>UMB Alerts</a:t>
            </a:r>
          </a:p>
          <a:p>
            <a:r>
              <a:rPr lang="en-US" dirty="0" err="1"/>
              <a:t>myUMB</a:t>
            </a:r>
            <a:r>
              <a:rPr lang="en-US" dirty="0"/>
              <a:t> Portal</a:t>
            </a:r>
          </a:p>
          <a:p>
            <a:pPr lvl="1"/>
            <a:r>
              <a:rPr lang="en-US" dirty="0"/>
              <a:t>Electronic Timesheets</a:t>
            </a:r>
          </a:p>
          <a:p>
            <a:pPr lvl="1"/>
            <a:r>
              <a:rPr lang="en-US" dirty="0"/>
              <a:t>Training Opportunities</a:t>
            </a:r>
          </a:p>
          <a:p>
            <a:pPr lvl="1"/>
            <a:endParaRPr lang="en-US" dirty="0"/>
          </a:p>
        </p:txBody>
      </p:sp>
    </p:spTree>
    <p:extLst>
      <p:ext uri="{BB962C8B-B14F-4D97-AF65-F5344CB8AC3E}">
        <p14:creationId xmlns:p14="http://schemas.microsoft.com/office/powerpoint/2010/main" val="94175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EA750-5B91-0CD9-6BFF-1F269445A978}"/>
              </a:ext>
            </a:extLst>
          </p:cNvPr>
          <p:cNvPicPr>
            <a:picLocks noChangeAspect="1"/>
          </p:cNvPicPr>
          <p:nvPr/>
        </p:nvPicPr>
        <p:blipFill rotWithShape="1">
          <a:blip r:embed="rId2"/>
          <a:srcRect b="6837"/>
          <a:stretch/>
        </p:blipFill>
        <p:spPr>
          <a:xfrm>
            <a:off x="508209" y="489839"/>
            <a:ext cx="11175581" cy="60824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4971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378692" y="0"/>
            <a:ext cx="6187044" cy="769441"/>
          </a:xfrm>
          <a:prstGeom prst="rect">
            <a:avLst/>
          </a:prstGeom>
          <a:noFill/>
        </p:spPr>
        <p:txBody>
          <a:bodyPr wrap="square" rtlCol="0">
            <a:spAutoFit/>
          </a:bodyPr>
          <a:lstStyle/>
          <a:p>
            <a:r>
              <a:rPr lang="en-US" sz="4400" b="1" dirty="0">
                <a:latin typeface="+mj-lt"/>
              </a:rPr>
              <a:t>Outlook Email</a:t>
            </a:r>
          </a:p>
        </p:txBody>
      </p:sp>
      <p:sp>
        <p:nvSpPr>
          <p:cNvPr id="6" name="TextBox 5">
            <a:extLst>
              <a:ext uri="{FF2B5EF4-FFF2-40B4-BE49-F238E27FC236}">
                <a16:creationId xmlns:a16="http://schemas.microsoft.com/office/drawing/2014/main" id="{E46B1FC8-96D0-4F4F-B605-E2AD93431A33}"/>
              </a:ext>
            </a:extLst>
          </p:cNvPr>
          <p:cNvSpPr txBox="1"/>
          <p:nvPr/>
        </p:nvSpPr>
        <p:spPr>
          <a:xfrm>
            <a:off x="937163" y="5876306"/>
            <a:ext cx="10309759" cy="892552"/>
          </a:xfrm>
          <a:prstGeom prst="rect">
            <a:avLst/>
          </a:prstGeom>
          <a:noFill/>
        </p:spPr>
        <p:txBody>
          <a:bodyPr wrap="square" rtlCol="0">
            <a:spAutoFit/>
          </a:bodyPr>
          <a:lstStyle/>
          <a:p>
            <a:pPr algn="ctr"/>
            <a:r>
              <a:rPr lang="en-US" sz="2400"/>
              <a:t>To learn more about Office 365, visit </a:t>
            </a:r>
            <a:r>
              <a:rPr lang="en-US" sz="2400">
                <a:hlinkClick r:id="rId3"/>
              </a:rPr>
              <a:t>http://umaryland.edu/office365</a:t>
            </a:r>
            <a:endParaRPr lang="en-US" sz="2400"/>
          </a:p>
          <a:p>
            <a:pPr algn="ctr"/>
            <a:endParaRPr lang="en-US" sz="2800"/>
          </a:p>
        </p:txBody>
      </p:sp>
      <p:grpSp>
        <p:nvGrpSpPr>
          <p:cNvPr id="7" name="Group 6">
            <a:extLst>
              <a:ext uri="{FF2B5EF4-FFF2-40B4-BE49-F238E27FC236}">
                <a16:creationId xmlns:a16="http://schemas.microsoft.com/office/drawing/2014/main" id="{D747DBC5-04F0-595C-A56E-14D777DA889D}"/>
              </a:ext>
            </a:extLst>
          </p:cNvPr>
          <p:cNvGrpSpPr/>
          <p:nvPr/>
        </p:nvGrpSpPr>
        <p:grpSpPr>
          <a:xfrm>
            <a:off x="2380700" y="1369686"/>
            <a:ext cx="7754889" cy="3686838"/>
            <a:chOff x="2301361" y="1166643"/>
            <a:chExt cx="7754889" cy="3686838"/>
          </a:xfrm>
          <a:solidFill>
            <a:schemeClr val="bg1">
              <a:lumMod val="95000"/>
            </a:schemeClr>
          </a:solidFill>
          <a:effectLst>
            <a:outerShdw blurRad="63500" sx="102000" sy="102000" algn="ctr" rotWithShape="0">
              <a:prstClr val="black">
                <a:alpha val="40000"/>
              </a:prstClr>
            </a:outerShdw>
          </a:effectLst>
        </p:grpSpPr>
        <p:grpSp>
          <p:nvGrpSpPr>
            <p:cNvPr id="8" name="Group 7">
              <a:extLst>
                <a:ext uri="{FF2B5EF4-FFF2-40B4-BE49-F238E27FC236}">
                  <a16:creationId xmlns:a16="http://schemas.microsoft.com/office/drawing/2014/main" id="{3D135933-EC98-41B1-DADE-FBA955C7D50E}"/>
                </a:ext>
              </a:extLst>
            </p:cNvPr>
            <p:cNvGrpSpPr/>
            <p:nvPr/>
          </p:nvGrpSpPr>
          <p:grpSpPr>
            <a:xfrm>
              <a:off x="2301361" y="1166643"/>
              <a:ext cx="7754889" cy="3686838"/>
              <a:chOff x="2301361" y="1145605"/>
              <a:chExt cx="7754889" cy="3686838"/>
            </a:xfrm>
            <a:grpFill/>
          </p:grpSpPr>
          <p:grpSp>
            <p:nvGrpSpPr>
              <p:cNvPr id="10" name="Group 9">
                <a:extLst>
                  <a:ext uri="{FF2B5EF4-FFF2-40B4-BE49-F238E27FC236}">
                    <a16:creationId xmlns:a16="http://schemas.microsoft.com/office/drawing/2014/main" id="{F059E559-5750-00A2-B45C-A890F26C5E95}"/>
                  </a:ext>
                </a:extLst>
              </p:cNvPr>
              <p:cNvGrpSpPr/>
              <p:nvPr/>
            </p:nvGrpSpPr>
            <p:grpSpPr>
              <a:xfrm>
                <a:off x="2301361" y="1145605"/>
                <a:ext cx="7754889" cy="2926206"/>
                <a:chOff x="2247254" y="945397"/>
                <a:chExt cx="7754889" cy="2926206"/>
              </a:xfrm>
              <a:grpFill/>
            </p:grpSpPr>
            <p:sp>
              <p:nvSpPr>
                <p:cNvPr id="12" name="Rectangle: Rounded Corners 11">
                  <a:extLst>
                    <a:ext uri="{FF2B5EF4-FFF2-40B4-BE49-F238E27FC236}">
                      <a16:creationId xmlns:a16="http://schemas.microsoft.com/office/drawing/2014/main" id="{EEB0A5B6-67F8-0D24-B4A6-448389E62328}"/>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r>
                    <a:rPr lang="en-US" b="0" dirty="0">
                      <a:solidFill>
                        <a:schemeClr val="tx1"/>
                      </a:solidFill>
                    </a:rPr>
                    <a:t>Outlook email is UMB’s primary method to share information and communicate with the UMB community </a:t>
                  </a:r>
                  <a:endParaRPr lang="en-US" sz="1800" b="0" dirty="0">
                    <a:solidFill>
                      <a:schemeClr val="tx1"/>
                    </a:solidFill>
                  </a:endParaRPr>
                </a:p>
                <a:p>
                  <a:endParaRPr lang="en-US" dirty="0">
                    <a:solidFill>
                      <a:schemeClr val="tx1"/>
                    </a:solidFill>
                  </a:endParaRPr>
                </a:p>
              </p:txBody>
            </p:sp>
            <p:sp>
              <p:nvSpPr>
                <p:cNvPr id="13" name="Rectangle: Rounded Corners 12">
                  <a:extLst>
                    <a:ext uri="{FF2B5EF4-FFF2-40B4-BE49-F238E27FC236}">
                      <a16:creationId xmlns:a16="http://schemas.microsoft.com/office/drawing/2014/main" id="{F9529DCF-B892-4BBD-A760-B8FBB2FBEEC6}"/>
                    </a:ext>
                  </a:extLst>
                </p:cNvPr>
                <p:cNvSpPr/>
                <p:nvPr/>
              </p:nvSpPr>
              <p:spPr>
                <a:xfrm>
                  <a:off x="2620475" y="2514756"/>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also access your UMB Outlook Email remotely at: </a:t>
                  </a:r>
                  <a:r>
                    <a:rPr lang="en-US" sz="1400" dirty="0">
                      <a:solidFill>
                        <a:srgbClr val="0070C0"/>
                      </a:solidFill>
                      <a:hlinkClick r:id="rId4">
                        <a:extLst>
                          <a:ext uri="{A12FA001-AC4F-418D-AE19-62706E023703}">
                            <ahyp:hlinkClr xmlns:ahyp="http://schemas.microsoft.com/office/drawing/2018/hyperlinkcolor" val="tx"/>
                          </a:ext>
                        </a:extLst>
                      </a:hlinkClick>
                    </a:rPr>
                    <a:t>http://portal.office.com</a:t>
                  </a:r>
                  <a:endParaRPr lang="en-US" sz="1400" dirty="0">
                    <a:solidFill>
                      <a:srgbClr val="0070C0"/>
                    </a:solidFill>
                  </a:endParaRPr>
                </a:p>
              </p:txBody>
            </p:sp>
            <p:sp>
              <p:nvSpPr>
                <p:cNvPr id="14" name="Rectangle: Rounded Corners 13">
                  <a:extLst>
                    <a:ext uri="{FF2B5EF4-FFF2-40B4-BE49-F238E27FC236}">
                      <a16:creationId xmlns:a16="http://schemas.microsoft.com/office/drawing/2014/main" id="{F2DFD82D-7C19-8AE6-127D-8B1BEFB657D2}"/>
                    </a:ext>
                  </a:extLst>
                </p:cNvPr>
                <p:cNvSpPr/>
                <p:nvPr/>
              </p:nvSpPr>
              <p:spPr>
                <a:xfrm>
                  <a:off x="2620475" y="3275388"/>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Enter your UMB email address and password</a:t>
                  </a:r>
                </a:p>
              </p:txBody>
            </p:sp>
          </p:grpSp>
          <p:sp>
            <p:nvSpPr>
              <p:cNvPr id="11" name="Rectangle: Rounded Corners 10">
                <a:extLst>
                  <a:ext uri="{FF2B5EF4-FFF2-40B4-BE49-F238E27FC236}">
                    <a16:creationId xmlns:a16="http://schemas.microsoft.com/office/drawing/2014/main" id="{0B5C1FBA-D335-CB82-C6B0-2A48D9063629}"/>
                  </a:ext>
                </a:extLst>
              </p:cNvPr>
              <p:cNvSpPr/>
              <p:nvPr/>
            </p:nvSpPr>
            <p:spPr>
              <a:xfrm>
                <a:off x="2674582" y="4236228"/>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This email account will be used to communicate all pertinent UMB business and information</a:t>
                </a:r>
              </a:p>
            </p:txBody>
          </p:sp>
        </p:grpSp>
        <p:sp>
          <p:nvSpPr>
            <p:cNvPr id="9" name="Rectangle: Rounded Corners 8">
              <a:extLst>
                <a:ext uri="{FF2B5EF4-FFF2-40B4-BE49-F238E27FC236}">
                  <a16:creationId xmlns:a16="http://schemas.microsoft.com/office/drawing/2014/main" id="{7F9A2D08-FCD7-5584-9DF3-DD98FE3757F7}"/>
                </a:ext>
              </a:extLst>
            </p:cNvPr>
            <p:cNvSpPr/>
            <p:nvPr/>
          </p:nvSpPr>
          <p:spPr>
            <a:xfrm>
              <a:off x="2674582" y="2002202"/>
              <a:ext cx="7381668"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Access your UMB Outlook Email via the client app on your UMB computer</a:t>
              </a:r>
            </a:p>
          </p:txBody>
        </p:sp>
      </p:grpSp>
      <p:pic>
        <p:nvPicPr>
          <p:cNvPr id="3" name="Graphic 2" descr="Email with solid fill">
            <a:extLst>
              <a:ext uri="{FF2B5EF4-FFF2-40B4-BE49-F238E27FC236}">
                <a16:creationId xmlns:a16="http://schemas.microsoft.com/office/drawing/2014/main" id="{98D6E819-3DAE-87B7-1BD0-A7C136A8F3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1572" y="1253448"/>
            <a:ext cx="914400" cy="914400"/>
          </a:xfrm>
          <a:prstGeom prst="rect">
            <a:avLst/>
          </a:prstGeom>
        </p:spPr>
      </p:pic>
    </p:spTree>
    <p:extLst>
      <p:ext uri="{BB962C8B-B14F-4D97-AF65-F5344CB8AC3E}">
        <p14:creationId xmlns:p14="http://schemas.microsoft.com/office/powerpoint/2010/main" val="124942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27AD-65D1-97B4-089F-AB9D983BAF28}"/>
              </a:ext>
            </a:extLst>
          </p:cNvPr>
          <p:cNvSpPr>
            <a:spLocks noGrp="1"/>
          </p:cNvSpPr>
          <p:nvPr>
            <p:ph type="title"/>
          </p:nvPr>
        </p:nvSpPr>
        <p:spPr>
          <a:xfrm>
            <a:off x="0" y="743815"/>
            <a:ext cx="2453408" cy="752475"/>
          </a:xfrm>
        </p:spPr>
        <p:txBody>
          <a:bodyPr>
            <a:noAutofit/>
          </a:bodyPr>
          <a:lstStyle/>
          <a:p>
            <a:pPr algn="ctr"/>
            <a:r>
              <a:rPr lang="en-US" sz="2800" b="1" dirty="0"/>
              <a:t>Conferencing Software</a:t>
            </a:r>
          </a:p>
        </p:txBody>
      </p:sp>
      <p:sp>
        <p:nvSpPr>
          <p:cNvPr id="12" name="TextBox 11">
            <a:extLst>
              <a:ext uri="{FF2B5EF4-FFF2-40B4-BE49-F238E27FC236}">
                <a16:creationId xmlns:a16="http://schemas.microsoft.com/office/drawing/2014/main" id="{82149768-B9E1-5E1A-E874-510D348412A8}"/>
              </a:ext>
            </a:extLst>
          </p:cNvPr>
          <p:cNvSpPr txBox="1"/>
          <p:nvPr/>
        </p:nvSpPr>
        <p:spPr>
          <a:xfrm>
            <a:off x="4109485" y="5935275"/>
            <a:ext cx="6605672" cy="954107"/>
          </a:xfrm>
          <a:prstGeom prst="rect">
            <a:avLst/>
          </a:prstGeom>
          <a:noFill/>
        </p:spPr>
        <p:txBody>
          <a:bodyPr wrap="square" rtlCol="0">
            <a:spAutoFit/>
          </a:bodyPr>
          <a:lstStyle/>
          <a:p>
            <a:pPr algn="ctr"/>
            <a:r>
              <a:rPr lang="en-US" sz="1400" dirty="0"/>
              <a:t>To learn more about these conferencing tools visit: </a:t>
            </a:r>
            <a:r>
              <a:rPr lang="en-US" sz="1400" dirty="0">
                <a:hlinkClick r:id="rId2"/>
              </a:rPr>
              <a:t>https://www.umaryland.edu/cits/services/a-z-service-listing/</a:t>
            </a:r>
            <a:endParaRPr lang="en-US" sz="1400" dirty="0"/>
          </a:p>
          <a:p>
            <a:pPr algn="ctr"/>
            <a:endParaRPr lang="en-US" sz="2800" dirty="0"/>
          </a:p>
        </p:txBody>
      </p:sp>
      <p:grpSp>
        <p:nvGrpSpPr>
          <p:cNvPr id="3" name="Group 2">
            <a:extLst>
              <a:ext uri="{FF2B5EF4-FFF2-40B4-BE49-F238E27FC236}">
                <a16:creationId xmlns:a16="http://schemas.microsoft.com/office/drawing/2014/main" id="{B32A31C6-C9A6-0B60-D38F-140FC4A6E5C9}"/>
              </a:ext>
            </a:extLst>
          </p:cNvPr>
          <p:cNvGrpSpPr/>
          <p:nvPr/>
        </p:nvGrpSpPr>
        <p:grpSpPr>
          <a:xfrm>
            <a:off x="3590602" y="891554"/>
            <a:ext cx="7225489" cy="3216655"/>
            <a:chOff x="2218099" y="955714"/>
            <a:chExt cx="7225489" cy="3216655"/>
          </a:xfrm>
        </p:grpSpPr>
        <p:sp>
          <p:nvSpPr>
            <p:cNvPr id="13" name="Rectangle: Rounded Corners 12">
              <a:extLst>
                <a:ext uri="{FF2B5EF4-FFF2-40B4-BE49-F238E27FC236}">
                  <a16:creationId xmlns:a16="http://schemas.microsoft.com/office/drawing/2014/main" id="{3EB9B158-B0F5-43E4-DED6-C0A96841B9BB}"/>
                </a:ext>
              </a:extLst>
            </p:cNvPr>
            <p:cNvSpPr/>
            <p:nvPr/>
          </p:nvSpPr>
          <p:spPr>
            <a:xfrm>
              <a:off x="2218099" y="955714"/>
              <a:ext cx="7225489" cy="1463261"/>
            </a:xfrm>
            <a:prstGeom prst="round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92E04B8-33F7-9E72-26E9-B2075619430E}"/>
                </a:ext>
              </a:extLst>
            </p:cNvPr>
            <p:cNvSpPr/>
            <p:nvPr/>
          </p:nvSpPr>
          <p:spPr>
            <a:xfrm>
              <a:off x="4943852" y="1019787"/>
              <a:ext cx="1875047" cy="1291558"/>
            </a:xfrm>
            <a:prstGeom prst="roundRect">
              <a:avLst>
                <a:gd name="adj" fmla="val 10000"/>
              </a:avLst>
            </a:prstGeom>
            <a:blipFill>
              <a:blip r:embed="rId3">
                <a:extLst>
                  <a:ext uri="{28A0092B-C50C-407E-A947-70E740481C1C}">
                    <a14:useLocalDpi xmlns:a14="http://schemas.microsoft.com/office/drawing/2010/main" val="0"/>
                  </a:ext>
                </a:extLst>
              </a:blip>
              <a:srcRect/>
              <a:stretch>
                <a:fillRect t="-1000" b="-1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Rectangle: Rounded Corners 14">
              <a:extLst>
                <a:ext uri="{FF2B5EF4-FFF2-40B4-BE49-F238E27FC236}">
                  <a16:creationId xmlns:a16="http://schemas.microsoft.com/office/drawing/2014/main" id="{B7D07A71-266E-E44F-1BF2-0AE463CC6AAA}"/>
                </a:ext>
              </a:extLst>
            </p:cNvPr>
            <p:cNvSpPr/>
            <p:nvPr/>
          </p:nvSpPr>
          <p:spPr>
            <a:xfrm>
              <a:off x="7233133" y="1043217"/>
              <a:ext cx="1796220" cy="1269779"/>
            </a:xfrm>
            <a:prstGeom prst="roundRect">
              <a:avLst>
                <a:gd name="adj" fmla="val 10000"/>
              </a:avLst>
            </a:prstGeom>
            <a:blipFill>
              <a:blip r:embed="rId4">
                <a:extLst>
                  <a:ext uri="{28A0092B-C50C-407E-A947-70E740481C1C}">
                    <a14:useLocalDpi xmlns:a14="http://schemas.microsoft.com/office/drawing/2010/main" val="0"/>
                  </a:ext>
                </a:extLst>
              </a:blip>
              <a:srcRect/>
              <a:stretch>
                <a:fillRect t="-1000" b="-1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 name="Rectangle: Rounded Corners 15">
              <a:extLst>
                <a:ext uri="{FF2B5EF4-FFF2-40B4-BE49-F238E27FC236}">
                  <a16:creationId xmlns:a16="http://schemas.microsoft.com/office/drawing/2014/main" id="{1DE0E802-076F-C887-FEA3-B4DB347AA09B}"/>
                </a:ext>
              </a:extLst>
            </p:cNvPr>
            <p:cNvSpPr/>
            <p:nvPr/>
          </p:nvSpPr>
          <p:spPr>
            <a:xfrm>
              <a:off x="2664708" y="1019787"/>
              <a:ext cx="1875047" cy="1291558"/>
            </a:xfrm>
            <a:prstGeom prst="roundRect">
              <a:avLst>
                <a:gd name="adj" fmla="val 10000"/>
              </a:avLst>
            </a:prstGeom>
            <a:blipFill>
              <a:blip r:embed="rId5">
                <a:extLst>
                  <a:ext uri="{28A0092B-C50C-407E-A947-70E740481C1C}">
                    <a14:useLocalDpi xmlns:a14="http://schemas.microsoft.com/office/drawing/2010/main" val="0"/>
                  </a:ext>
                </a:extLst>
              </a:blip>
              <a:srcRect/>
              <a:stretch>
                <a:fillRect t="-1000" b="-1000"/>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7" name="Group 16">
              <a:extLst>
                <a:ext uri="{FF2B5EF4-FFF2-40B4-BE49-F238E27FC236}">
                  <a16:creationId xmlns:a16="http://schemas.microsoft.com/office/drawing/2014/main" id="{514679F9-E01D-8563-F7ED-C3C70A178FA4}"/>
                </a:ext>
              </a:extLst>
            </p:cNvPr>
            <p:cNvGrpSpPr/>
            <p:nvPr/>
          </p:nvGrpSpPr>
          <p:grpSpPr>
            <a:xfrm>
              <a:off x="2598345" y="2416670"/>
              <a:ext cx="2007776" cy="1755699"/>
              <a:chOff x="2598345" y="2416670"/>
              <a:chExt cx="2007776" cy="1755699"/>
            </a:xfrm>
          </p:grpSpPr>
          <p:sp>
            <p:nvSpPr>
              <p:cNvPr id="24" name="Rectangle: Top Corners Rounded 23">
                <a:extLst>
                  <a:ext uri="{FF2B5EF4-FFF2-40B4-BE49-F238E27FC236}">
                    <a16:creationId xmlns:a16="http://schemas.microsoft.com/office/drawing/2014/main" id="{CBA09000-01B3-F907-ED6B-2A852BCAA42E}"/>
                  </a:ext>
                </a:extLst>
              </p:cNvPr>
              <p:cNvSpPr/>
              <p:nvPr/>
            </p:nvSpPr>
            <p:spPr>
              <a:xfrm rot="10800000">
                <a:off x="2598345" y="2418972"/>
                <a:ext cx="2007776" cy="1753397"/>
              </a:xfrm>
              <a:prstGeom prst="round2Same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2B3E28-D576-5D71-9450-16F800B71419}"/>
                  </a:ext>
                </a:extLst>
              </p:cNvPr>
              <p:cNvSpPr txBox="1"/>
              <p:nvPr/>
            </p:nvSpPr>
            <p:spPr>
              <a:xfrm>
                <a:off x="2706986" y="2416670"/>
                <a:ext cx="1823984" cy="1661993"/>
              </a:xfrm>
              <a:prstGeom prst="rect">
                <a:avLst/>
              </a:prstGeom>
              <a:noFill/>
            </p:spPr>
            <p:txBody>
              <a:bodyPr wrap="square" rtlCol="0">
                <a:spAutoFit/>
              </a:bodyPr>
              <a:lstStyle/>
              <a:p>
                <a:pPr algn="ctr"/>
                <a:r>
                  <a:rPr lang="en-US" b="1" dirty="0"/>
                  <a:t>Zoom</a:t>
                </a:r>
              </a:p>
              <a:p>
                <a:pPr algn="ctr"/>
                <a:endParaRPr lang="en-US" sz="1400" dirty="0"/>
              </a:p>
              <a:p>
                <a:pPr algn="ctr"/>
                <a:r>
                  <a:rPr lang="en-US" sz="1400" i="1" dirty="0"/>
                  <a:t>Support Site</a:t>
                </a:r>
              </a:p>
              <a:p>
                <a:pPr algn="ctr"/>
                <a:r>
                  <a:rPr lang="en-US" sz="1400" dirty="0"/>
                  <a:t>umaryland.edu/zoom</a:t>
                </a:r>
              </a:p>
              <a:p>
                <a:pPr algn="ctr"/>
                <a:endParaRPr lang="en-US" sz="1400" dirty="0"/>
              </a:p>
              <a:p>
                <a:pPr algn="ctr"/>
                <a:r>
                  <a:rPr lang="en-US" sz="1400" i="1" dirty="0"/>
                  <a:t>Web Interface</a:t>
                </a:r>
              </a:p>
              <a:p>
                <a:pPr algn="ctr"/>
                <a:r>
                  <a:rPr lang="en-US" sz="1400" dirty="0"/>
                  <a:t>umaryland.zoom.us</a:t>
                </a:r>
              </a:p>
            </p:txBody>
          </p:sp>
        </p:grpSp>
        <p:grpSp>
          <p:nvGrpSpPr>
            <p:cNvPr id="18" name="Group 17">
              <a:extLst>
                <a:ext uri="{FF2B5EF4-FFF2-40B4-BE49-F238E27FC236}">
                  <a16:creationId xmlns:a16="http://schemas.microsoft.com/office/drawing/2014/main" id="{79A89446-E953-7BB8-D8F7-173BB6B99AE1}"/>
                </a:ext>
              </a:extLst>
            </p:cNvPr>
            <p:cNvGrpSpPr/>
            <p:nvPr/>
          </p:nvGrpSpPr>
          <p:grpSpPr>
            <a:xfrm>
              <a:off x="4877487" y="2416670"/>
              <a:ext cx="2007776" cy="1755699"/>
              <a:chOff x="2598345" y="2416670"/>
              <a:chExt cx="2007776" cy="1755699"/>
            </a:xfrm>
          </p:grpSpPr>
          <p:sp>
            <p:nvSpPr>
              <p:cNvPr id="22" name="Rectangle: Top Corners Rounded 21">
                <a:extLst>
                  <a:ext uri="{FF2B5EF4-FFF2-40B4-BE49-F238E27FC236}">
                    <a16:creationId xmlns:a16="http://schemas.microsoft.com/office/drawing/2014/main" id="{CE2CE889-3019-858C-B5E7-D06223C3BF29}"/>
                  </a:ext>
                </a:extLst>
              </p:cNvPr>
              <p:cNvSpPr/>
              <p:nvPr/>
            </p:nvSpPr>
            <p:spPr>
              <a:xfrm rot="10800000">
                <a:off x="2598345" y="2418972"/>
                <a:ext cx="2007776" cy="1753397"/>
              </a:xfrm>
              <a:prstGeom prst="round2Same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798A3B-6A41-A740-88D4-1C7A51FBCAD1}"/>
                  </a:ext>
                </a:extLst>
              </p:cNvPr>
              <p:cNvSpPr txBox="1"/>
              <p:nvPr/>
            </p:nvSpPr>
            <p:spPr>
              <a:xfrm>
                <a:off x="2630565" y="2416670"/>
                <a:ext cx="1900405" cy="1661993"/>
              </a:xfrm>
              <a:prstGeom prst="rect">
                <a:avLst/>
              </a:prstGeom>
              <a:noFill/>
            </p:spPr>
            <p:txBody>
              <a:bodyPr wrap="square" rtlCol="0">
                <a:spAutoFit/>
              </a:bodyPr>
              <a:lstStyle/>
              <a:p>
                <a:pPr algn="ctr"/>
                <a:r>
                  <a:rPr lang="en-US" b="1" dirty="0"/>
                  <a:t>Webex</a:t>
                </a:r>
              </a:p>
              <a:p>
                <a:pPr algn="ctr"/>
                <a:endParaRPr lang="en-US" sz="1400" dirty="0"/>
              </a:p>
              <a:p>
                <a:pPr algn="ctr"/>
                <a:r>
                  <a:rPr lang="en-US" sz="1400" i="1" dirty="0"/>
                  <a:t>Support Site</a:t>
                </a:r>
              </a:p>
              <a:p>
                <a:pPr algn="ctr"/>
                <a:r>
                  <a:rPr lang="en-US" sz="1400" dirty="0"/>
                  <a:t>umaryland.edu/</a:t>
                </a:r>
                <a:r>
                  <a:rPr lang="en-US" sz="1400" dirty="0" err="1"/>
                  <a:t>webex</a:t>
                </a:r>
                <a:endParaRPr lang="en-US" sz="1400" dirty="0"/>
              </a:p>
              <a:p>
                <a:pPr algn="ctr"/>
                <a:endParaRPr lang="en-US" sz="1400" dirty="0"/>
              </a:p>
              <a:p>
                <a:pPr algn="ctr"/>
                <a:r>
                  <a:rPr lang="en-US" sz="1400" i="1" dirty="0"/>
                  <a:t>Web Interface</a:t>
                </a:r>
              </a:p>
              <a:p>
                <a:pPr algn="ctr"/>
                <a:r>
                  <a:rPr lang="en-US" sz="1400" dirty="0"/>
                  <a:t>umaryland.Webex.com</a:t>
                </a:r>
              </a:p>
            </p:txBody>
          </p:sp>
        </p:grpSp>
        <p:grpSp>
          <p:nvGrpSpPr>
            <p:cNvPr id="19" name="Group 18">
              <a:extLst>
                <a:ext uri="{FF2B5EF4-FFF2-40B4-BE49-F238E27FC236}">
                  <a16:creationId xmlns:a16="http://schemas.microsoft.com/office/drawing/2014/main" id="{3431444C-167C-312A-520A-422DDB05FEEA}"/>
                </a:ext>
              </a:extLst>
            </p:cNvPr>
            <p:cNvGrpSpPr/>
            <p:nvPr/>
          </p:nvGrpSpPr>
          <p:grpSpPr>
            <a:xfrm>
              <a:off x="7156628" y="2416670"/>
              <a:ext cx="2007776" cy="1755699"/>
              <a:chOff x="2598345" y="2416670"/>
              <a:chExt cx="2007776" cy="1755699"/>
            </a:xfrm>
          </p:grpSpPr>
          <p:sp>
            <p:nvSpPr>
              <p:cNvPr id="20" name="Rectangle: Top Corners Rounded 19">
                <a:extLst>
                  <a:ext uri="{FF2B5EF4-FFF2-40B4-BE49-F238E27FC236}">
                    <a16:creationId xmlns:a16="http://schemas.microsoft.com/office/drawing/2014/main" id="{E29B97B7-4A83-50AC-54A7-3B32CE714878}"/>
                  </a:ext>
                </a:extLst>
              </p:cNvPr>
              <p:cNvSpPr/>
              <p:nvPr/>
            </p:nvSpPr>
            <p:spPr>
              <a:xfrm rot="10800000">
                <a:off x="2598345" y="2418972"/>
                <a:ext cx="2007776" cy="1753397"/>
              </a:xfrm>
              <a:prstGeom prst="round2Same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DB27AAC-F456-F7B2-0EC7-42854CD6F433}"/>
                  </a:ext>
                </a:extLst>
              </p:cNvPr>
              <p:cNvSpPr txBox="1"/>
              <p:nvPr/>
            </p:nvSpPr>
            <p:spPr>
              <a:xfrm>
                <a:off x="2630567" y="2416670"/>
                <a:ext cx="1975554" cy="1654299"/>
              </a:xfrm>
              <a:prstGeom prst="rect">
                <a:avLst/>
              </a:prstGeom>
              <a:noFill/>
            </p:spPr>
            <p:txBody>
              <a:bodyPr wrap="square" rtlCol="0">
                <a:spAutoFit/>
              </a:bodyPr>
              <a:lstStyle/>
              <a:p>
                <a:pPr algn="ctr"/>
                <a:r>
                  <a:rPr lang="en-US" b="1" dirty="0"/>
                  <a:t>Teams</a:t>
                </a:r>
              </a:p>
              <a:p>
                <a:pPr algn="ctr"/>
                <a:endParaRPr lang="en-US" sz="1400" dirty="0"/>
              </a:p>
              <a:p>
                <a:pPr algn="ctr"/>
                <a:r>
                  <a:rPr lang="en-US" sz="1400" i="1" dirty="0"/>
                  <a:t>Support Site</a:t>
                </a:r>
              </a:p>
              <a:p>
                <a:pPr algn="ctr"/>
                <a:r>
                  <a:rPr lang="en-US" sz="1350" dirty="0"/>
                  <a:t>umaryland.edu/office365</a:t>
                </a:r>
              </a:p>
              <a:p>
                <a:pPr algn="ctr"/>
                <a:endParaRPr lang="en-US" sz="1400" dirty="0"/>
              </a:p>
              <a:p>
                <a:pPr algn="ctr"/>
                <a:r>
                  <a:rPr lang="en-US" sz="1400" i="1" dirty="0"/>
                  <a:t>Web Interface</a:t>
                </a:r>
              </a:p>
              <a:p>
                <a:pPr algn="ctr"/>
                <a:r>
                  <a:rPr lang="en-US" sz="1400" dirty="0"/>
                  <a:t>portal.office.com</a:t>
                </a:r>
              </a:p>
            </p:txBody>
          </p:sp>
        </p:grpSp>
      </p:grpSp>
      <p:pic>
        <p:nvPicPr>
          <p:cNvPr id="26" name="Picture 25">
            <a:extLst>
              <a:ext uri="{FF2B5EF4-FFF2-40B4-BE49-F238E27FC236}">
                <a16:creationId xmlns:a16="http://schemas.microsoft.com/office/drawing/2014/main" id="{45476FF4-0B86-D4F5-87D4-E40EEE03D7A1}"/>
              </a:ext>
            </a:extLst>
          </p:cNvPr>
          <p:cNvPicPr>
            <a:picLocks noChangeAspect="1"/>
          </p:cNvPicPr>
          <p:nvPr/>
        </p:nvPicPr>
        <p:blipFill>
          <a:blip r:embed="rId6"/>
          <a:stretch>
            <a:fillRect/>
          </a:stretch>
        </p:blipFill>
        <p:spPr>
          <a:xfrm>
            <a:off x="4867244" y="4278793"/>
            <a:ext cx="4730336" cy="14858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880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7873-EC4C-54CE-A9F3-F23605C385A4}"/>
              </a:ext>
            </a:extLst>
          </p:cNvPr>
          <p:cNvSpPr>
            <a:spLocks noGrp="1"/>
          </p:cNvSpPr>
          <p:nvPr>
            <p:ph type="title"/>
          </p:nvPr>
        </p:nvSpPr>
        <p:spPr>
          <a:xfrm>
            <a:off x="197428" y="826942"/>
            <a:ext cx="2089728" cy="752475"/>
          </a:xfrm>
        </p:spPr>
        <p:txBody>
          <a:bodyPr>
            <a:normAutofit fontScale="90000"/>
          </a:bodyPr>
          <a:lstStyle/>
          <a:p>
            <a:pPr algn="ctr"/>
            <a:r>
              <a:rPr lang="en-US" b="1" dirty="0"/>
              <a:t>CITS Website</a:t>
            </a:r>
          </a:p>
        </p:txBody>
      </p:sp>
      <p:grpSp>
        <p:nvGrpSpPr>
          <p:cNvPr id="4" name="Group 3">
            <a:extLst>
              <a:ext uri="{FF2B5EF4-FFF2-40B4-BE49-F238E27FC236}">
                <a16:creationId xmlns:a16="http://schemas.microsoft.com/office/drawing/2014/main" id="{79E13EEC-CD99-7082-58F9-27ADE3F9BCDD}"/>
              </a:ext>
            </a:extLst>
          </p:cNvPr>
          <p:cNvGrpSpPr/>
          <p:nvPr/>
        </p:nvGrpSpPr>
        <p:grpSpPr>
          <a:xfrm>
            <a:off x="3953770" y="1116810"/>
            <a:ext cx="7754889" cy="2412000"/>
            <a:chOff x="2247254" y="945397"/>
            <a:chExt cx="7754889" cy="1721371"/>
          </a:xfrm>
          <a:solidFill>
            <a:schemeClr val="bg1">
              <a:lumMod val="95000"/>
            </a:schemeClr>
          </a:solidFill>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FCEA575F-4D41-6EEB-59D6-4B36425B3358}"/>
                </a:ext>
              </a:extLst>
            </p:cNvPr>
            <p:cNvGrpSpPr/>
            <p:nvPr/>
          </p:nvGrpSpPr>
          <p:grpSpPr>
            <a:xfrm>
              <a:off x="2247254" y="945397"/>
              <a:ext cx="7754889" cy="775798"/>
              <a:chOff x="2247254" y="945397"/>
              <a:chExt cx="7754889" cy="775798"/>
            </a:xfrm>
            <a:grpFill/>
          </p:grpSpPr>
          <p:sp>
            <p:nvSpPr>
              <p:cNvPr id="7" name="Rectangle: Rounded Corners 6">
                <a:extLst>
                  <a:ext uri="{FF2B5EF4-FFF2-40B4-BE49-F238E27FC236}">
                    <a16:creationId xmlns:a16="http://schemas.microsoft.com/office/drawing/2014/main" id="{FDEBF3A7-13F2-5C31-FAA8-412BDB7FEB8C}"/>
                  </a:ext>
                </a:extLst>
              </p:cNvPr>
              <p:cNvSpPr/>
              <p:nvPr/>
            </p:nvSpPr>
            <p:spPr>
              <a:xfrm>
                <a:off x="2247254" y="945397"/>
                <a:ext cx="7754889" cy="775798"/>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3AB811D3-B836-99FB-95CA-A83BF4FA894F}"/>
                  </a:ext>
                </a:extLst>
              </p:cNvPr>
              <p:cNvSpPr txBox="1"/>
              <p:nvPr/>
            </p:nvSpPr>
            <p:spPr>
              <a:xfrm>
                <a:off x="2382883" y="996381"/>
                <a:ext cx="7604502" cy="593057"/>
              </a:xfrm>
              <a:prstGeom prst="rect">
                <a:avLst/>
              </a:prstGeom>
              <a:grpFill/>
              <a:ln>
                <a:noFill/>
              </a:ln>
            </p:spPr>
            <p:txBody>
              <a:bodyPr wrap="square" rtlCol="0">
                <a:spAutoFit/>
              </a:bodyPr>
              <a:lstStyle/>
              <a:p>
                <a:r>
                  <a:rPr lang="en-US" sz="2400" dirty="0"/>
                  <a:t>CITS provides additional resources and information on important IT related applications, services and trainings.</a:t>
                </a:r>
              </a:p>
            </p:txBody>
          </p:sp>
        </p:grpSp>
        <p:sp>
          <p:nvSpPr>
            <p:cNvPr id="6" name="Rectangle: Rounded Corners 5">
              <a:extLst>
                <a:ext uri="{FF2B5EF4-FFF2-40B4-BE49-F238E27FC236}">
                  <a16:creationId xmlns:a16="http://schemas.microsoft.com/office/drawing/2014/main" id="{35CEF847-654E-A6D5-CB3D-87F9F329FB98}"/>
                </a:ext>
              </a:extLst>
            </p:cNvPr>
            <p:cNvSpPr/>
            <p:nvPr/>
          </p:nvSpPr>
          <p:spPr>
            <a:xfrm>
              <a:off x="2620475" y="1984843"/>
              <a:ext cx="7381668"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solidFill>
                  <a:schemeClr val="tx1"/>
                </a:solidFill>
              </a:endParaRPr>
            </a:p>
          </p:txBody>
        </p:sp>
      </p:grpSp>
      <p:pic>
        <p:nvPicPr>
          <p:cNvPr id="9" name="Graphic 8" descr="Computer with solid fill">
            <a:extLst>
              <a:ext uri="{FF2B5EF4-FFF2-40B4-BE49-F238E27FC236}">
                <a16:creationId xmlns:a16="http://schemas.microsoft.com/office/drawing/2014/main" id="{9B4B7BBB-693D-72EA-2A04-80327ADBB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4448" y="1203137"/>
            <a:ext cx="914400" cy="914400"/>
          </a:xfrm>
          <a:prstGeom prst="rect">
            <a:avLst/>
          </a:prstGeom>
        </p:spPr>
      </p:pic>
      <p:sp>
        <p:nvSpPr>
          <p:cNvPr id="10" name="TextBox 9">
            <a:extLst>
              <a:ext uri="{FF2B5EF4-FFF2-40B4-BE49-F238E27FC236}">
                <a16:creationId xmlns:a16="http://schemas.microsoft.com/office/drawing/2014/main" id="{C65EF2D8-AB9C-B21C-453F-EEED8D0DBAA2}"/>
              </a:ext>
            </a:extLst>
          </p:cNvPr>
          <p:cNvSpPr txBox="1"/>
          <p:nvPr/>
        </p:nvSpPr>
        <p:spPr>
          <a:xfrm>
            <a:off x="4089399" y="2789440"/>
            <a:ext cx="6094268" cy="523220"/>
          </a:xfrm>
          <a:prstGeom prst="rect">
            <a:avLst/>
          </a:prstGeom>
          <a:noFill/>
        </p:spPr>
        <p:txBody>
          <a:bodyPr wrap="square">
            <a:spAutoFit/>
          </a:bodyPr>
          <a:lstStyle/>
          <a:p>
            <a:pPr algn="ctr"/>
            <a:r>
              <a:rPr lang="en-US" sz="2800" dirty="0">
                <a:hlinkClick r:id="rId4"/>
              </a:rPr>
              <a:t>https://www.umaryland.edu/cits/</a:t>
            </a:r>
            <a:endParaRPr lang="en-US" sz="2800" dirty="0"/>
          </a:p>
        </p:txBody>
      </p:sp>
    </p:spTree>
    <p:extLst>
      <p:ext uri="{BB962C8B-B14F-4D97-AF65-F5344CB8AC3E}">
        <p14:creationId xmlns:p14="http://schemas.microsoft.com/office/powerpoint/2010/main" val="4026509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05B41F-1A65-79E4-7109-20230DCCF646}"/>
              </a:ext>
            </a:extLst>
          </p:cNvPr>
          <p:cNvPicPr>
            <a:picLocks noChangeAspect="1"/>
          </p:cNvPicPr>
          <p:nvPr/>
        </p:nvPicPr>
        <p:blipFill>
          <a:blip r:embed="rId2"/>
          <a:stretch>
            <a:fillRect/>
          </a:stretch>
        </p:blipFill>
        <p:spPr>
          <a:xfrm>
            <a:off x="1487387" y="277609"/>
            <a:ext cx="9217225" cy="63027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160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328979" y="25447"/>
            <a:ext cx="8837021" cy="769441"/>
          </a:xfrm>
          <a:prstGeom prst="rect">
            <a:avLst/>
          </a:prstGeom>
          <a:noFill/>
        </p:spPr>
        <p:txBody>
          <a:bodyPr wrap="square" rtlCol="0">
            <a:spAutoFit/>
          </a:bodyPr>
          <a:lstStyle/>
          <a:p>
            <a:r>
              <a:rPr lang="en-US" sz="4400" b="1" dirty="0">
                <a:latin typeface="+mj-lt"/>
              </a:rPr>
              <a:t>IT Security Best Practices</a:t>
            </a:r>
          </a:p>
        </p:txBody>
      </p:sp>
      <p:pic>
        <p:nvPicPr>
          <p:cNvPr id="4" name="Graphic 3" descr="Lock with solid fill">
            <a:extLst>
              <a:ext uri="{FF2B5EF4-FFF2-40B4-BE49-F238E27FC236}">
                <a16:creationId xmlns:a16="http://schemas.microsoft.com/office/drawing/2014/main" id="{7A29BC25-B05D-95F7-E2EF-D18334B44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865" y="1112052"/>
            <a:ext cx="914400" cy="914400"/>
          </a:xfrm>
          <a:prstGeom prst="rect">
            <a:avLst/>
          </a:prstGeom>
        </p:spPr>
      </p:pic>
      <p:grpSp>
        <p:nvGrpSpPr>
          <p:cNvPr id="2" name="Group 1">
            <a:extLst>
              <a:ext uri="{FF2B5EF4-FFF2-40B4-BE49-F238E27FC236}">
                <a16:creationId xmlns:a16="http://schemas.microsoft.com/office/drawing/2014/main" id="{A39ACBAE-F1EF-A897-CA36-D68966AF0687}"/>
              </a:ext>
            </a:extLst>
          </p:cNvPr>
          <p:cNvGrpSpPr/>
          <p:nvPr/>
        </p:nvGrpSpPr>
        <p:grpSpPr>
          <a:xfrm>
            <a:off x="2612978" y="1112052"/>
            <a:ext cx="7754889" cy="4726685"/>
            <a:chOff x="2612978" y="1112052"/>
            <a:chExt cx="7754889" cy="4726685"/>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DE255EB-7CD1-2C12-515E-8A3CD58A4DB9}"/>
                </a:ext>
              </a:extLst>
            </p:cNvPr>
            <p:cNvGrpSpPr/>
            <p:nvPr/>
          </p:nvGrpSpPr>
          <p:grpSpPr>
            <a:xfrm>
              <a:off x="2612978" y="1112052"/>
              <a:ext cx="7754889" cy="4017164"/>
              <a:chOff x="2566455" y="1708216"/>
              <a:chExt cx="7754889" cy="4017164"/>
            </a:xfrm>
            <a:solidFill>
              <a:schemeClr val="bg1">
                <a:lumMod val="95000"/>
              </a:schemeClr>
            </a:solidFill>
          </p:grpSpPr>
          <p:grpSp>
            <p:nvGrpSpPr>
              <p:cNvPr id="6" name="Group 5">
                <a:extLst>
                  <a:ext uri="{FF2B5EF4-FFF2-40B4-BE49-F238E27FC236}">
                    <a16:creationId xmlns:a16="http://schemas.microsoft.com/office/drawing/2014/main" id="{5C5F0DA9-997D-48BB-68E1-CE7D0B1297E8}"/>
                  </a:ext>
                </a:extLst>
              </p:cNvPr>
              <p:cNvGrpSpPr/>
              <p:nvPr/>
            </p:nvGrpSpPr>
            <p:grpSpPr>
              <a:xfrm>
                <a:off x="2566455" y="1708216"/>
                <a:ext cx="7754889" cy="3387729"/>
                <a:chOff x="2346987" y="1129535"/>
                <a:chExt cx="7754889" cy="2469051"/>
              </a:xfrm>
              <a:grpFill/>
            </p:grpSpPr>
            <p:grpSp>
              <p:nvGrpSpPr>
                <p:cNvPr id="7" name="Group 6">
                  <a:extLst>
                    <a:ext uri="{FF2B5EF4-FFF2-40B4-BE49-F238E27FC236}">
                      <a16:creationId xmlns:a16="http://schemas.microsoft.com/office/drawing/2014/main" id="{7F3E0D72-E76C-BBFB-560D-3E2D7950CCEE}"/>
                    </a:ext>
                  </a:extLst>
                </p:cNvPr>
                <p:cNvGrpSpPr/>
                <p:nvPr/>
              </p:nvGrpSpPr>
              <p:grpSpPr>
                <a:xfrm>
                  <a:off x="2346987" y="1129535"/>
                  <a:ext cx="7754889" cy="2469051"/>
                  <a:chOff x="2292880" y="908289"/>
                  <a:chExt cx="7754889" cy="2469051"/>
                </a:xfrm>
                <a:grpFill/>
              </p:grpSpPr>
              <p:sp>
                <p:nvSpPr>
                  <p:cNvPr id="9" name="Rectangle: Rounded Corners 8">
                    <a:extLst>
                      <a:ext uri="{FF2B5EF4-FFF2-40B4-BE49-F238E27FC236}">
                        <a16:creationId xmlns:a16="http://schemas.microsoft.com/office/drawing/2014/main" id="{944A3486-4350-276F-18A3-338BF93DEE2D}"/>
                      </a:ext>
                    </a:extLst>
                  </p:cNvPr>
                  <p:cNvSpPr/>
                  <p:nvPr/>
                </p:nvSpPr>
                <p:spPr>
                  <a:xfrm>
                    <a:off x="2292880" y="908289"/>
                    <a:ext cx="7754889" cy="850498"/>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In this day and age of technology, IT Security is more important than ever. Please review and follow the following best practices to help ensure the safety of your data. </a:t>
                    </a:r>
                  </a:p>
                </p:txBody>
              </p:sp>
              <p:sp>
                <p:nvSpPr>
                  <p:cNvPr id="11" name="Rectangle: Rounded Corners 10">
                    <a:extLst>
                      <a:ext uri="{FF2B5EF4-FFF2-40B4-BE49-F238E27FC236}">
                        <a16:creationId xmlns:a16="http://schemas.microsoft.com/office/drawing/2014/main" id="{A4A1B788-19D7-8B14-11D6-3EB2ED59F703}"/>
                      </a:ext>
                    </a:extLst>
                  </p:cNvPr>
                  <p:cNvSpPr/>
                  <p:nvPr/>
                </p:nvSpPr>
                <p:spPr>
                  <a:xfrm>
                    <a:off x="2620475" y="2405399"/>
                    <a:ext cx="7381668" cy="415464"/>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2. Only accept DUO requests when you are actively trying to login to a system or application.</a:t>
                    </a:r>
                  </a:p>
                </p:txBody>
              </p:sp>
              <p:sp>
                <p:nvSpPr>
                  <p:cNvPr id="12" name="Rectangle: Rounded Corners 11">
                    <a:extLst>
                      <a:ext uri="{FF2B5EF4-FFF2-40B4-BE49-F238E27FC236}">
                        <a16:creationId xmlns:a16="http://schemas.microsoft.com/office/drawing/2014/main" id="{E68A4F7F-E5F9-1DE3-DB84-DA94114D7FDB}"/>
                      </a:ext>
                    </a:extLst>
                  </p:cNvPr>
                  <p:cNvSpPr/>
                  <p:nvPr/>
                </p:nvSpPr>
                <p:spPr>
                  <a:xfrm>
                    <a:off x="2620475" y="2895519"/>
                    <a:ext cx="7381668" cy="481821"/>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R="0" lvl="0">
                      <a:spcBef>
                        <a:spcPts val="0"/>
                      </a:spcBef>
                      <a:spcAft>
                        <a:spcPts val="0"/>
                      </a:spcAft>
                    </a:pPr>
                    <a:r>
                      <a:rPr lang="en-US" sz="1400" dirty="0">
                        <a:solidFill>
                          <a:schemeClr val="tx1"/>
                        </a:solidFill>
                      </a:rPr>
                      <a:t>3. Ensure that your personal computer has the latest version of the operating system and keep your software up to date by turning on automatic updates.</a:t>
                    </a:r>
                  </a:p>
                </p:txBody>
              </p:sp>
            </p:grpSp>
            <p:sp>
              <p:nvSpPr>
                <p:cNvPr id="8" name="Rectangle: Rounded Corners 7">
                  <a:extLst>
                    <a:ext uri="{FF2B5EF4-FFF2-40B4-BE49-F238E27FC236}">
                      <a16:creationId xmlns:a16="http://schemas.microsoft.com/office/drawing/2014/main" id="{2BC7A02B-6D53-E41F-BAFE-323768E7B335}"/>
                    </a:ext>
                  </a:extLst>
                </p:cNvPr>
                <p:cNvSpPr/>
                <p:nvPr/>
              </p:nvSpPr>
              <p:spPr>
                <a:xfrm>
                  <a:off x="2674582" y="2073667"/>
                  <a:ext cx="7381668" cy="47832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tx1"/>
                      </a:solidFill>
                    </a:rPr>
                    <a:t>1. </a:t>
                  </a:r>
                  <a:r>
                    <a:rPr lang="en-US" sz="1400" b="0" dirty="0">
                      <a:solidFill>
                        <a:schemeClr val="tx1"/>
                      </a:solidFill>
                      <a:effectLst/>
                      <a:latin typeface="Calibri" panose="020F0502020204030204" pitchFamily="34" charset="0"/>
                      <a:ea typeface="Times New Roman" panose="02020603050405020304" pitchFamily="18" charset="0"/>
                    </a:rPr>
                    <a:t>Use two-factor or multi-factor authentication (MFA) for all personal accounts or services that support this technology.</a:t>
                  </a:r>
                  <a:endParaRPr lang="en-US" sz="1400" dirty="0">
                    <a:solidFill>
                      <a:schemeClr val="tx1"/>
                    </a:solidFill>
                    <a:effectLst/>
                    <a:latin typeface="Calibri" panose="020F0502020204030204" pitchFamily="34" charset="0"/>
                    <a:ea typeface="Calibri" panose="020F0502020204030204" pitchFamily="34" charset="0"/>
                  </a:endParaRPr>
                </a:p>
                <a:p>
                  <a:pPr lvl="0"/>
                  <a:endParaRPr lang="en-US" sz="1400" dirty="0">
                    <a:solidFill>
                      <a:schemeClr val="tx1"/>
                    </a:solidFill>
                  </a:endParaRPr>
                </a:p>
              </p:txBody>
            </p:sp>
          </p:grpSp>
          <p:sp>
            <p:nvSpPr>
              <p:cNvPr id="13" name="Rectangle: Rounded Corners 12">
                <a:extLst>
                  <a:ext uri="{FF2B5EF4-FFF2-40B4-BE49-F238E27FC236}">
                    <a16:creationId xmlns:a16="http://schemas.microsoft.com/office/drawing/2014/main" id="{D91D85C9-4722-E424-15C5-2D588A338943}"/>
                  </a:ext>
                </a:extLst>
              </p:cNvPr>
              <p:cNvSpPr/>
              <p:nvPr/>
            </p:nvSpPr>
            <p:spPr>
              <a:xfrm>
                <a:off x="2894050" y="5198378"/>
                <a:ext cx="7381668" cy="52700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R="0" lvl="0">
                  <a:spcBef>
                    <a:spcPts val="0"/>
                  </a:spcBef>
                  <a:spcAft>
                    <a:spcPts val="0"/>
                  </a:spcAft>
                </a:pPr>
                <a:r>
                  <a:rPr lang="en-US" sz="1400" dirty="0">
                    <a:solidFill>
                      <a:schemeClr val="tx1"/>
                    </a:solidFill>
                  </a:rPr>
                  <a:t>4. Ensure that you are using antivirus protection, with regular updates.</a:t>
                </a:r>
              </a:p>
            </p:txBody>
          </p:sp>
        </p:grpSp>
        <p:sp>
          <p:nvSpPr>
            <p:cNvPr id="15" name="Rectangle: Rounded Corners 14">
              <a:extLst>
                <a:ext uri="{FF2B5EF4-FFF2-40B4-BE49-F238E27FC236}">
                  <a16:creationId xmlns:a16="http://schemas.microsoft.com/office/drawing/2014/main" id="{426A7513-C834-578D-7747-75FC44314A85}"/>
                </a:ext>
              </a:extLst>
            </p:cNvPr>
            <p:cNvSpPr/>
            <p:nvPr/>
          </p:nvSpPr>
          <p:spPr>
            <a:xfrm>
              <a:off x="2940573" y="5231648"/>
              <a:ext cx="7381668" cy="60708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R="0" lvl="0">
                <a:spcBef>
                  <a:spcPts val="0"/>
                </a:spcBef>
                <a:spcAft>
                  <a:spcPts val="0"/>
                </a:spcAft>
              </a:pPr>
              <a:r>
                <a:rPr lang="en-US" sz="1400" dirty="0">
                  <a:solidFill>
                    <a:schemeClr val="tx1"/>
                  </a:solidFill>
                </a:rPr>
                <a:t>5. Beware of suspicious emails and phone calls because they could be phishing scams and/or contain malware.</a:t>
              </a:r>
            </a:p>
            <a:p>
              <a:pPr marR="0">
                <a:spcBef>
                  <a:spcPts val="0"/>
                </a:spcBef>
                <a:spcAft>
                  <a:spcPts val="0"/>
                </a:spcAft>
              </a:pPr>
              <a:r>
                <a:rPr lang="en-US" sz="1400" dirty="0">
                  <a:solidFill>
                    <a:schemeClr val="tx1"/>
                  </a:solidFill>
                </a:rPr>
                <a:t> </a:t>
              </a:r>
            </a:p>
          </p:txBody>
        </p:sp>
      </p:grpSp>
      <p:sp>
        <p:nvSpPr>
          <p:cNvPr id="10" name="TextBox 9">
            <a:extLst>
              <a:ext uri="{FF2B5EF4-FFF2-40B4-BE49-F238E27FC236}">
                <a16:creationId xmlns:a16="http://schemas.microsoft.com/office/drawing/2014/main" id="{0A07986C-E886-DC31-21C1-3AD2BEEC5B2E}"/>
              </a:ext>
            </a:extLst>
          </p:cNvPr>
          <p:cNvSpPr txBox="1"/>
          <p:nvPr/>
        </p:nvSpPr>
        <p:spPr>
          <a:xfrm>
            <a:off x="2832648" y="5941169"/>
            <a:ext cx="8665827" cy="646331"/>
          </a:xfrm>
          <a:prstGeom prst="rect">
            <a:avLst/>
          </a:prstGeom>
          <a:noFill/>
        </p:spPr>
        <p:txBody>
          <a:bodyPr wrap="square" rtlCol="0">
            <a:spAutoFit/>
          </a:bodyPr>
          <a:lstStyle/>
          <a:p>
            <a:r>
              <a:rPr lang="en-US" dirty="0"/>
              <a:t>To view a full list of monthly security articles that have appeared in the Elm, go to </a:t>
            </a:r>
            <a:r>
              <a:rPr lang="en-US" dirty="0">
                <a:hlinkClick r:id="rId5"/>
              </a:rPr>
              <a:t>https://www.umaryland.edu/cits/it-security-and-compliance/security-awareness/</a:t>
            </a:r>
            <a:r>
              <a:rPr lang="en-US" dirty="0"/>
              <a:t>.</a:t>
            </a:r>
          </a:p>
        </p:txBody>
      </p:sp>
    </p:spTree>
    <p:extLst>
      <p:ext uri="{BB962C8B-B14F-4D97-AF65-F5344CB8AC3E}">
        <p14:creationId xmlns:p14="http://schemas.microsoft.com/office/powerpoint/2010/main" val="130853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C1A-A500-394A-BE3B-A0F3C4F96A8C}"/>
              </a:ext>
            </a:extLst>
          </p:cNvPr>
          <p:cNvSpPr>
            <a:spLocks noGrp="1"/>
          </p:cNvSpPr>
          <p:nvPr>
            <p:ph type="title"/>
          </p:nvPr>
        </p:nvSpPr>
        <p:spPr>
          <a:xfrm>
            <a:off x="143626" y="-125184"/>
            <a:ext cx="8229600" cy="1143000"/>
          </a:xfrm>
        </p:spPr>
        <p:txBody>
          <a:bodyPr>
            <a:normAutofit/>
          </a:bodyPr>
          <a:lstStyle/>
          <a:p>
            <a:r>
              <a:rPr lang="en-US" b="1" dirty="0"/>
              <a:t>IT Help Desk</a:t>
            </a:r>
          </a:p>
        </p:txBody>
      </p:sp>
      <p:grpSp>
        <p:nvGrpSpPr>
          <p:cNvPr id="13" name="Group 12">
            <a:extLst>
              <a:ext uri="{FF2B5EF4-FFF2-40B4-BE49-F238E27FC236}">
                <a16:creationId xmlns:a16="http://schemas.microsoft.com/office/drawing/2014/main" id="{15BA3776-7479-A4DB-9842-61CBEC63A705}"/>
              </a:ext>
            </a:extLst>
          </p:cNvPr>
          <p:cNvGrpSpPr/>
          <p:nvPr/>
        </p:nvGrpSpPr>
        <p:grpSpPr>
          <a:xfrm>
            <a:off x="2255963" y="1337094"/>
            <a:ext cx="7754890" cy="4183812"/>
            <a:chOff x="2247254" y="945397"/>
            <a:chExt cx="7754890" cy="4183812"/>
          </a:xfrm>
          <a:solidFill>
            <a:schemeClr val="bg1">
              <a:lumMod val="95000"/>
            </a:schemeClr>
          </a:solidFill>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26601950-FD97-EB34-4FD9-A9B0D8A8A0B0}"/>
                </a:ext>
              </a:extLst>
            </p:cNvPr>
            <p:cNvGrpSpPr/>
            <p:nvPr/>
          </p:nvGrpSpPr>
          <p:grpSpPr>
            <a:xfrm>
              <a:off x="2247254" y="945397"/>
              <a:ext cx="7754889" cy="681925"/>
              <a:chOff x="2247254" y="945397"/>
              <a:chExt cx="7754889" cy="681925"/>
            </a:xfrm>
            <a:grpFill/>
          </p:grpSpPr>
          <p:sp>
            <p:nvSpPr>
              <p:cNvPr id="3" name="Rectangle: Rounded Corners 2">
                <a:extLst>
                  <a:ext uri="{FF2B5EF4-FFF2-40B4-BE49-F238E27FC236}">
                    <a16:creationId xmlns:a16="http://schemas.microsoft.com/office/drawing/2014/main" id="{801641D9-61E1-EAFA-2286-4988C9B0465C}"/>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5A89CB-721C-622D-A28C-E9456EDEC9A4}"/>
                  </a:ext>
                </a:extLst>
              </p:cNvPr>
              <p:cNvSpPr txBox="1"/>
              <p:nvPr/>
            </p:nvSpPr>
            <p:spPr>
              <a:xfrm>
                <a:off x="2509058" y="945397"/>
                <a:ext cx="7418270" cy="646330"/>
              </a:xfrm>
              <a:prstGeom prst="rect">
                <a:avLst/>
              </a:prstGeom>
              <a:grpFill/>
              <a:ln>
                <a:noFill/>
              </a:ln>
            </p:spPr>
            <p:txBody>
              <a:bodyPr wrap="square" rtlCol="0">
                <a:spAutoFit/>
              </a:bodyPr>
              <a:lstStyle/>
              <a:p>
                <a:r>
                  <a:rPr lang="en-US" dirty="0"/>
                  <a:t>The IT Help Desk provides support to faculty, students, staff, affiliates and all community system members for all campus-wide applications.</a:t>
                </a:r>
              </a:p>
            </p:txBody>
          </p:sp>
        </p:grpSp>
        <p:sp>
          <p:nvSpPr>
            <p:cNvPr id="10" name="Rectangle: Rounded Corners 9">
              <a:extLst>
                <a:ext uri="{FF2B5EF4-FFF2-40B4-BE49-F238E27FC236}">
                  <a16:creationId xmlns:a16="http://schemas.microsoft.com/office/drawing/2014/main" id="{FECFFF55-9C46-1265-FE28-A7DC4C7C662B}"/>
                </a:ext>
              </a:extLst>
            </p:cNvPr>
            <p:cNvSpPr/>
            <p:nvPr/>
          </p:nvSpPr>
          <p:spPr>
            <a:xfrm>
              <a:off x="2620476" y="1820106"/>
              <a:ext cx="7381668"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dirty="0">
                  <a:solidFill>
                    <a:schemeClr val="tx1"/>
                  </a:solidFill>
                </a:rPr>
                <a:t>To reach the central IT Help Desk:</a:t>
              </a:r>
            </a:p>
            <a:p>
              <a:pPr lvl="1"/>
              <a:r>
                <a:rPr lang="en-US" sz="1400" b="0" dirty="0">
                  <a:solidFill>
                    <a:schemeClr val="tx1"/>
                  </a:solidFill>
                </a:rPr>
                <a:t>Email: help@umaryland.edu</a:t>
              </a:r>
            </a:p>
            <a:p>
              <a:pPr lvl="1"/>
              <a:r>
                <a:rPr lang="en-US" sz="1400" b="0" dirty="0">
                  <a:solidFill>
                    <a:schemeClr val="tx1"/>
                  </a:solidFill>
                </a:rPr>
                <a:t>Call: </a:t>
              </a:r>
              <a:r>
                <a:rPr lang="en-US" sz="1400" b="0" i="0" dirty="0">
                  <a:solidFill>
                    <a:schemeClr val="tx1"/>
                  </a:solidFill>
                </a:rPr>
                <a:t>410-706-HELP (4357)</a:t>
              </a:r>
              <a:endParaRPr lang="en-US" sz="1400" b="0" dirty="0">
                <a:solidFill>
                  <a:schemeClr val="tx1"/>
                </a:solidFill>
              </a:endParaRPr>
            </a:p>
          </p:txBody>
        </p:sp>
        <p:sp>
          <p:nvSpPr>
            <p:cNvPr id="11" name="Rectangle: Rounded Corners 10">
              <a:extLst>
                <a:ext uri="{FF2B5EF4-FFF2-40B4-BE49-F238E27FC236}">
                  <a16:creationId xmlns:a16="http://schemas.microsoft.com/office/drawing/2014/main" id="{C9B6360D-158A-5C3B-6C79-08481512B296}"/>
                </a:ext>
              </a:extLst>
            </p:cNvPr>
            <p:cNvSpPr/>
            <p:nvPr/>
          </p:nvSpPr>
          <p:spPr>
            <a:xfrm>
              <a:off x="2620475" y="2630893"/>
              <a:ext cx="7381668" cy="1687529"/>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dirty="0">
                  <a:solidFill>
                    <a:schemeClr val="tx1"/>
                  </a:solidFill>
                </a:rPr>
                <a:t>To reach School specific Help Desks:</a:t>
              </a:r>
            </a:p>
            <a:p>
              <a:pPr lvl="1"/>
              <a:r>
                <a:rPr lang="en-US" sz="1400" b="0" dirty="0">
                  <a:solidFill>
                    <a:schemeClr val="tx1"/>
                  </a:solidFill>
                </a:rPr>
                <a:t>School of Dentistry – 410-706-2084</a:t>
              </a:r>
            </a:p>
            <a:p>
              <a:pPr lvl="1"/>
              <a:r>
                <a:rPr lang="en-US" sz="1400" dirty="0">
                  <a:solidFill>
                    <a:schemeClr val="tx1"/>
                  </a:solidFill>
                </a:rPr>
                <a:t>School of Law</a:t>
              </a:r>
              <a:r>
                <a:rPr lang="en-US" sz="1400" b="0" dirty="0">
                  <a:solidFill>
                    <a:schemeClr val="tx1"/>
                  </a:solidFill>
                </a:rPr>
                <a:t> – 410-706-5771</a:t>
              </a:r>
              <a:endParaRPr lang="en-US" sz="1400" dirty="0">
                <a:solidFill>
                  <a:schemeClr val="tx1"/>
                </a:solidFill>
              </a:endParaRPr>
            </a:p>
            <a:p>
              <a:pPr lvl="1"/>
              <a:r>
                <a:rPr lang="en-US" sz="1400" b="0" dirty="0">
                  <a:solidFill>
                    <a:schemeClr val="tx1"/>
                  </a:solidFill>
                </a:rPr>
                <a:t>School of Medicine – 410-706-3998</a:t>
              </a:r>
            </a:p>
            <a:p>
              <a:pPr lvl="1"/>
              <a:r>
                <a:rPr lang="en-US" sz="1400" dirty="0">
                  <a:solidFill>
                    <a:schemeClr val="tx1"/>
                  </a:solidFill>
                </a:rPr>
                <a:t>School of Nursing</a:t>
              </a:r>
              <a:r>
                <a:rPr lang="en-US" sz="1400" b="0" dirty="0">
                  <a:solidFill>
                    <a:schemeClr val="tx1"/>
                  </a:solidFill>
                </a:rPr>
                <a:t> – 410-706-4357</a:t>
              </a:r>
              <a:endParaRPr lang="en-US" sz="1400" dirty="0">
                <a:solidFill>
                  <a:schemeClr val="tx1"/>
                </a:solidFill>
              </a:endParaRPr>
            </a:p>
            <a:p>
              <a:pPr lvl="1"/>
              <a:r>
                <a:rPr lang="en-US" sz="1400" b="0" dirty="0">
                  <a:solidFill>
                    <a:schemeClr val="tx1"/>
                  </a:solidFill>
                </a:rPr>
                <a:t>School of Pharmacy – 410-706-4488</a:t>
              </a:r>
            </a:p>
            <a:p>
              <a:pPr lvl="1"/>
              <a:r>
                <a:rPr lang="en-US" sz="1400" dirty="0">
                  <a:solidFill>
                    <a:schemeClr val="tx1"/>
                  </a:solidFill>
                </a:rPr>
                <a:t>School of Social Work</a:t>
              </a:r>
              <a:r>
                <a:rPr lang="en-US" sz="1400" b="0" dirty="0">
                  <a:solidFill>
                    <a:schemeClr val="tx1"/>
                  </a:solidFill>
                </a:rPr>
                <a:t> – 410-706-3619</a:t>
              </a:r>
            </a:p>
          </p:txBody>
        </p:sp>
        <p:sp>
          <p:nvSpPr>
            <p:cNvPr id="12" name="Rectangle: Rounded Corners 11">
              <a:extLst>
                <a:ext uri="{FF2B5EF4-FFF2-40B4-BE49-F238E27FC236}">
                  <a16:creationId xmlns:a16="http://schemas.microsoft.com/office/drawing/2014/main" id="{64D1AB87-FBDB-520B-2733-E917B555ED51}"/>
                </a:ext>
              </a:extLst>
            </p:cNvPr>
            <p:cNvSpPr/>
            <p:nvPr/>
          </p:nvSpPr>
          <p:spPr>
            <a:xfrm>
              <a:off x="2620475" y="4447284"/>
              <a:ext cx="7381668"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i="0" kern="1200" dirty="0">
                  <a:solidFill>
                    <a:prstClr val="black">
                      <a:hueOff val="0"/>
                      <a:satOff val="0"/>
                      <a:lumOff val="0"/>
                      <a:alphaOff val="0"/>
                    </a:prstClr>
                  </a:solidFill>
                  <a:latin typeface="Calibri"/>
                  <a:ea typeface="+mn-ea"/>
                  <a:cs typeface="+mn-cs"/>
                </a:rPr>
                <a:t>Support Site: </a:t>
              </a:r>
              <a:r>
                <a:rPr lang="en-US" sz="1400" dirty="0">
                  <a:solidFill>
                    <a:prstClr val="black">
                      <a:hueOff val="0"/>
                      <a:satOff val="0"/>
                      <a:lumOff val="0"/>
                      <a:alphaOff val="0"/>
                    </a:prstClr>
                  </a:solidFill>
                  <a:latin typeface="Calibri"/>
                  <a:hlinkClick r:id="rId3"/>
                </a:rPr>
                <a:t>https://</a:t>
              </a:r>
              <a:r>
                <a:rPr lang="en-US" sz="1400" b="0" i="0" kern="1200" dirty="0">
                  <a:solidFill>
                    <a:prstClr val="black">
                      <a:hueOff val="0"/>
                      <a:satOff val="0"/>
                      <a:lumOff val="0"/>
                      <a:alphaOff val="0"/>
                    </a:prstClr>
                  </a:solidFill>
                  <a:latin typeface="Calibri"/>
                  <a:hlinkClick r:id="rId3"/>
                </a:rPr>
                <a:t>umaryland.edu/helpdesk</a:t>
              </a:r>
              <a:r>
                <a:rPr lang="en-US" sz="1400" b="0" i="0" kern="1200" dirty="0">
                  <a:solidFill>
                    <a:prstClr val="black">
                      <a:hueOff val="0"/>
                      <a:satOff val="0"/>
                      <a:lumOff val="0"/>
                      <a:alphaOff val="0"/>
                    </a:prstClr>
                  </a:solidFill>
                  <a:latin typeface="Calibri"/>
                  <a:ea typeface="+mn-ea"/>
                  <a:cs typeface="+mn-cs"/>
                </a:rPr>
                <a:t> </a:t>
              </a:r>
            </a:p>
          </p:txBody>
        </p:sp>
      </p:grpSp>
      <p:pic>
        <p:nvPicPr>
          <p:cNvPr id="18" name="Graphic 17" descr="Questions with solid fill">
            <a:extLst>
              <a:ext uri="{FF2B5EF4-FFF2-40B4-BE49-F238E27FC236}">
                <a16:creationId xmlns:a16="http://schemas.microsoft.com/office/drawing/2014/main" id="{FF4790CF-43FA-BD1C-7960-BEDF5E22BA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1563" y="1259220"/>
            <a:ext cx="914400" cy="914400"/>
          </a:xfrm>
          <a:prstGeom prst="rect">
            <a:avLst/>
          </a:prstGeom>
        </p:spPr>
      </p:pic>
    </p:spTree>
    <p:extLst>
      <p:ext uri="{BB962C8B-B14F-4D97-AF65-F5344CB8AC3E}">
        <p14:creationId xmlns:p14="http://schemas.microsoft.com/office/powerpoint/2010/main" val="419857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27B74-9DCF-F499-C8F5-C4176A6B3C69}"/>
              </a:ext>
            </a:extLst>
          </p:cNvPr>
          <p:cNvPicPr>
            <a:picLocks noChangeAspect="1"/>
          </p:cNvPicPr>
          <p:nvPr/>
        </p:nvPicPr>
        <p:blipFill rotWithShape="1">
          <a:blip r:embed="rId2"/>
          <a:srcRect l="4215" t="21725" r="7404" b="446"/>
          <a:stretch/>
        </p:blipFill>
        <p:spPr>
          <a:xfrm>
            <a:off x="633874" y="166254"/>
            <a:ext cx="10924251" cy="65254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1839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FC1A-A500-394A-BE3B-A0F3C4F96A8C}"/>
              </a:ext>
            </a:extLst>
          </p:cNvPr>
          <p:cNvSpPr>
            <a:spLocks noGrp="1"/>
          </p:cNvSpPr>
          <p:nvPr>
            <p:ph type="title"/>
          </p:nvPr>
        </p:nvSpPr>
        <p:spPr>
          <a:xfrm>
            <a:off x="162098" y="-109208"/>
            <a:ext cx="8229600" cy="1143000"/>
          </a:xfrm>
        </p:spPr>
        <p:txBody>
          <a:bodyPr>
            <a:normAutofit/>
          </a:bodyPr>
          <a:lstStyle/>
          <a:p>
            <a:r>
              <a:rPr lang="en-US" b="1" dirty="0"/>
              <a:t>IT Help Desk Tips</a:t>
            </a:r>
          </a:p>
        </p:txBody>
      </p:sp>
      <p:grpSp>
        <p:nvGrpSpPr>
          <p:cNvPr id="5" name="Group 4">
            <a:extLst>
              <a:ext uri="{FF2B5EF4-FFF2-40B4-BE49-F238E27FC236}">
                <a16:creationId xmlns:a16="http://schemas.microsoft.com/office/drawing/2014/main" id="{E57309E2-DB27-114E-5E7D-F1D6D0CA860A}"/>
              </a:ext>
            </a:extLst>
          </p:cNvPr>
          <p:cNvGrpSpPr/>
          <p:nvPr/>
        </p:nvGrpSpPr>
        <p:grpSpPr>
          <a:xfrm>
            <a:off x="2018607" y="1134800"/>
            <a:ext cx="8565231" cy="4931210"/>
            <a:chOff x="1445623" y="1082548"/>
            <a:chExt cx="8565231" cy="4931210"/>
          </a:xfrm>
          <a:solidFill>
            <a:schemeClr val="bg1">
              <a:lumMod val="95000"/>
            </a:schemeClr>
          </a:solidFill>
          <a:effectLst>
            <a:outerShdw blurRad="63500" sx="102000" sy="102000" algn="ctr" rotWithShape="0">
              <a:prstClr val="black">
                <a:alpha val="40000"/>
              </a:prstClr>
            </a:outerShdw>
          </a:effectLst>
        </p:grpSpPr>
        <p:sp>
          <p:nvSpPr>
            <p:cNvPr id="14" name="Rectangle: Rounded Corners 13">
              <a:extLst>
                <a:ext uri="{FF2B5EF4-FFF2-40B4-BE49-F238E27FC236}">
                  <a16:creationId xmlns:a16="http://schemas.microsoft.com/office/drawing/2014/main" id="{B14CC84D-E3C7-148C-4613-277D57A1EEFF}"/>
                </a:ext>
              </a:extLst>
            </p:cNvPr>
            <p:cNvSpPr/>
            <p:nvPr/>
          </p:nvSpPr>
          <p:spPr>
            <a:xfrm>
              <a:off x="1445623" y="2949347"/>
              <a:ext cx="856522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When E-mailing the Help Desk, include:</a:t>
              </a:r>
              <a:endParaRPr lang="en-US" dirty="0">
                <a:solidFill>
                  <a:schemeClr val="tx1"/>
                </a:solidFill>
              </a:endParaRPr>
            </a:p>
          </p:txBody>
        </p:sp>
        <p:grpSp>
          <p:nvGrpSpPr>
            <p:cNvPr id="4" name="Group 3">
              <a:extLst>
                <a:ext uri="{FF2B5EF4-FFF2-40B4-BE49-F238E27FC236}">
                  <a16:creationId xmlns:a16="http://schemas.microsoft.com/office/drawing/2014/main" id="{B1760986-E923-71D7-2F89-BECA11B40166}"/>
                </a:ext>
              </a:extLst>
            </p:cNvPr>
            <p:cNvGrpSpPr/>
            <p:nvPr/>
          </p:nvGrpSpPr>
          <p:grpSpPr>
            <a:xfrm>
              <a:off x="1445623" y="1082548"/>
              <a:ext cx="8565231" cy="4931210"/>
              <a:chOff x="1445622" y="1108674"/>
              <a:chExt cx="8565231" cy="4931210"/>
            </a:xfrm>
            <a:grpFill/>
          </p:grpSpPr>
          <p:grpSp>
            <p:nvGrpSpPr>
              <p:cNvPr id="13" name="Group 12">
                <a:extLst>
                  <a:ext uri="{FF2B5EF4-FFF2-40B4-BE49-F238E27FC236}">
                    <a16:creationId xmlns:a16="http://schemas.microsoft.com/office/drawing/2014/main" id="{15BA3776-7479-A4DB-9842-61CBEC63A705}"/>
                  </a:ext>
                </a:extLst>
              </p:cNvPr>
              <p:cNvGrpSpPr/>
              <p:nvPr/>
            </p:nvGrpSpPr>
            <p:grpSpPr>
              <a:xfrm>
                <a:off x="1557040" y="1108674"/>
                <a:ext cx="8453813" cy="4133886"/>
                <a:chOff x="1548331" y="716976"/>
                <a:chExt cx="8453813" cy="4213321"/>
              </a:xfrm>
              <a:grpFill/>
            </p:grpSpPr>
            <p:sp>
              <p:nvSpPr>
                <p:cNvPr id="3" name="Rectangle: Rounded Corners 2">
                  <a:extLst>
                    <a:ext uri="{FF2B5EF4-FFF2-40B4-BE49-F238E27FC236}">
                      <a16:creationId xmlns:a16="http://schemas.microsoft.com/office/drawing/2014/main" id="{801641D9-61E1-EAFA-2286-4988C9B0465C}"/>
                    </a:ext>
                  </a:extLst>
                </p:cNvPr>
                <p:cNvSpPr/>
                <p:nvPr/>
              </p:nvSpPr>
              <p:spPr>
                <a:xfrm>
                  <a:off x="1548331" y="716976"/>
                  <a:ext cx="8453811"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Web Browser </a:t>
                  </a:r>
                  <a:r>
                    <a:rPr lang="en-US" dirty="0">
                      <a:solidFill>
                        <a:schemeClr val="tx1"/>
                      </a:solidFill>
                    </a:rPr>
                    <a:t>– for any </a:t>
                  </a:r>
                  <a:r>
                    <a:rPr lang="en-US" b="1" dirty="0">
                      <a:solidFill>
                        <a:schemeClr val="tx1"/>
                      </a:solidFill>
                    </a:rPr>
                    <a:t>web-based application/system </a:t>
                  </a:r>
                  <a:r>
                    <a:rPr lang="en-US" dirty="0">
                      <a:solidFill>
                        <a:schemeClr val="tx1"/>
                      </a:solidFill>
                    </a:rPr>
                    <a:t>that is causing an issue:</a:t>
                  </a:r>
                </a:p>
              </p:txBody>
            </p:sp>
            <p:sp>
              <p:nvSpPr>
                <p:cNvPr id="10" name="Rectangle: Rounded Corners 9">
                  <a:extLst>
                    <a:ext uri="{FF2B5EF4-FFF2-40B4-BE49-F238E27FC236}">
                      <a16:creationId xmlns:a16="http://schemas.microsoft.com/office/drawing/2014/main" id="{FECFFF55-9C46-1265-FE28-A7DC4C7C662B}"/>
                    </a:ext>
                  </a:extLst>
                </p:cNvPr>
                <p:cNvSpPr/>
                <p:nvPr/>
              </p:nvSpPr>
              <p:spPr>
                <a:xfrm>
                  <a:off x="2620476" y="1480646"/>
                  <a:ext cx="7381668" cy="102138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sz="1400" dirty="0">
                      <a:solidFill>
                        <a:schemeClr val="tx1"/>
                      </a:solidFill>
                    </a:rPr>
                    <a:t>Try another browser</a:t>
                  </a:r>
                </a:p>
                <a:p>
                  <a:pPr marL="285750" lvl="0" indent="-285750">
                    <a:buFont typeface="Arial" panose="020B0604020202020204" pitchFamily="34" charset="0"/>
                    <a:buChar char="•"/>
                  </a:pPr>
                  <a:r>
                    <a:rPr lang="en-US" sz="1400" dirty="0">
                      <a:solidFill>
                        <a:schemeClr val="tx1"/>
                      </a:solidFill>
                    </a:rPr>
                    <a:t>Clear the browser cache/history</a:t>
                  </a:r>
                </a:p>
                <a:p>
                  <a:pPr marL="285750" lvl="0" indent="-285750">
                    <a:buFont typeface="Arial" panose="020B0604020202020204" pitchFamily="34" charset="0"/>
                    <a:buChar char="•"/>
                  </a:pPr>
                  <a:r>
                    <a:rPr lang="en-US" sz="1400" dirty="0">
                      <a:solidFill>
                        <a:schemeClr val="tx1"/>
                      </a:solidFill>
                    </a:rPr>
                    <a:t>Reboot your computers</a:t>
                  </a:r>
                </a:p>
                <a:p>
                  <a:pPr marL="285750" lvl="0" indent="-285750">
                    <a:buFont typeface="Arial" panose="020B0604020202020204" pitchFamily="34" charset="0"/>
                    <a:buChar char="•"/>
                  </a:pPr>
                  <a:r>
                    <a:rPr lang="en-US" sz="1400" dirty="0">
                      <a:solidFill>
                        <a:schemeClr val="tx1"/>
                      </a:solidFill>
                    </a:rPr>
                    <a:t>Try again!</a:t>
                  </a:r>
                </a:p>
              </p:txBody>
            </p:sp>
            <p:sp>
              <p:nvSpPr>
                <p:cNvPr id="11" name="Rectangle: Rounded Corners 10">
                  <a:extLst>
                    <a:ext uri="{FF2B5EF4-FFF2-40B4-BE49-F238E27FC236}">
                      <a16:creationId xmlns:a16="http://schemas.microsoft.com/office/drawing/2014/main" id="{C9B6360D-158A-5C3B-6C79-08481512B296}"/>
                    </a:ext>
                  </a:extLst>
                </p:cNvPr>
                <p:cNvSpPr/>
                <p:nvPr/>
              </p:nvSpPr>
              <p:spPr>
                <a:xfrm>
                  <a:off x="2620475" y="3432292"/>
                  <a:ext cx="7381668" cy="149800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buFont typeface="Arial" panose="020B0604020202020204" pitchFamily="34" charset="0"/>
                    <a:buChar char="•"/>
                  </a:pPr>
                  <a:r>
                    <a:rPr lang="en-US" sz="1400" dirty="0">
                      <a:solidFill>
                        <a:schemeClr val="tx1"/>
                      </a:solidFill>
                    </a:rPr>
                    <a:t>A useful subject line</a:t>
                  </a:r>
                </a:p>
                <a:p>
                  <a:pPr marL="285750" lvl="0" indent="-285750">
                    <a:buFont typeface="Arial" panose="020B0604020202020204" pitchFamily="34" charset="0"/>
                    <a:buChar char="•"/>
                  </a:pPr>
                  <a:r>
                    <a:rPr lang="en-US" sz="1400" dirty="0">
                      <a:solidFill>
                        <a:schemeClr val="tx1"/>
                      </a:solidFill>
                    </a:rPr>
                    <a:t>Any error message</a:t>
                  </a:r>
                </a:p>
                <a:p>
                  <a:pPr marL="285750" lvl="0" indent="-285750">
                    <a:buFont typeface="Arial" panose="020B0604020202020204" pitchFamily="34" charset="0"/>
                    <a:buChar char="•"/>
                  </a:pPr>
                  <a:r>
                    <a:rPr lang="en-US" sz="1400" dirty="0">
                      <a:solidFill>
                        <a:schemeClr val="tx1"/>
                      </a:solidFill>
                    </a:rPr>
                    <a:t>The URL or system name</a:t>
                  </a:r>
                </a:p>
                <a:p>
                  <a:pPr marL="285750" lvl="0" indent="-285750">
                    <a:buFont typeface="Arial" panose="020B0604020202020204" pitchFamily="34" charset="0"/>
                    <a:buChar char="•"/>
                  </a:pPr>
                  <a:r>
                    <a:rPr lang="en-US" sz="1400" dirty="0">
                      <a:solidFill>
                        <a:schemeClr val="tx1"/>
                      </a:solidFill>
                    </a:rPr>
                    <a:t>A screen shot of the problem</a:t>
                  </a:r>
                </a:p>
                <a:p>
                  <a:pPr marL="285750" lvl="0" indent="-285750">
                    <a:buFont typeface="Arial" panose="020B0604020202020204" pitchFamily="34" charset="0"/>
                    <a:buChar char="•"/>
                  </a:pPr>
                  <a:r>
                    <a:rPr lang="en-US" sz="1400" dirty="0">
                      <a:solidFill>
                        <a:schemeClr val="tx1"/>
                      </a:solidFill>
                    </a:rPr>
                    <a:t>Your name</a:t>
                  </a:r>
                </a:p>
                <a:p>
                  <a:pPr marL="285750" lvl="0" indent="-285750">
                    <a:buFont typeface="Arial" panose="020B0604020202020204" pitchFamily="34" charset="0"/>
                    <a:buChar char="•"/>
                  </a:pPr>
                  <a:r>
                    <a:rPr lang="en-US" sz="1400" dirty="0">
                      <a:solidFill>
                        <a:schemeClr val="tx1"/>
                      </a:solidFill>
                    </a:rPr>
                    <a:t>Affiliation</a:t>
                  </a:r>
                </a:p>
              </p:txBody>
            </p:sp>
          </p:grpSp>
          <p:sp>
            <p:nvSpPr>
              <p:cNvPr id="15" name="Rectangle: Rounded Corners 14">
                <a:extLst>
                  <a:ext uri="{FF2B5EF4-FFF2-40B4-BE49-F238E27FC236}">
                    <a16:creationId xmlns:a16="http://schemas.microsoft.com/office/drawing/2014/main" id="{A7A8245B-5173-E5DD-A84C-20B973A55E1D}"/>
                  </a:ext>
                </a:extLst>
              </p:cNvPr>
              <p:cNvSpPr/>
              <p:nvPr/>
            </p:nvSpPr>
            <p:spPr>
              <a:xfrm>
                <a:off x="1445622" y="5357959"/>
                <a:ext cx="856522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Review the </a:t>
                </a:r>
                <a:r>
                  <a:rPr lang="en-US" b="1" dirty="0">
                    <a:solidFill>
                      <a:schemeClr val="tx1"/>
                    </a:solidFill>
                    <a:hlinkClick r:id="rId3"/>
                  </a:rPr>
                  <a:t>Top Ten Calls to the Help Desk </a:t>
                </a:r>
                <a:r>
                  <a:rPr lang="en-US" b="1" dirty="0">
                    <a:solidFill>
                      <a:schemeClr val="tx1"/>
                    </a:solidFill>
                  </a:rPr>
                  <a:t>for a possible quick solution to your issue!</a:t>
                </a:r>
                <a:endParaRPr lang="en-US" dirty="0">
                  <a:solidFill>
                    <a:schemeClr val="tx1"/>
                  </a:solidFill>
                </a:endParaRPr>
              </a:p>
            </p:txBody>
          </p:sp>
        </p:grpSp>
      </p:grpSp>
      <p:pic>
        <p:nvPicPr>
          <p:cNvPr id="7" name="Graphic 6" descr="Computer with solid fill">
            <a:extLst>
              <a:ext uri="{FF2B5EF4-FFF2-40B4-BE49-F238E27FC236}">
                <a16:creationId xmlns:a16="http://schemas.microsoft.com/office/drawing/2014/main" id="{8ABFEDB1-738F-DD0C-4B24-8ECB7361DF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962" y="1012134"/>
            <a:ext cx="914400" cy="914400"/>
          </a:xfrm>
          <a:prstGeom prst="rect">
            <a:avLst/>
          </a:prstGeom>
        </p:spPr>
      </p:pic>
      <p:pic>
        <p:nvPicPr>
          <p:cNvPr id="17" name="Graphic 16" descr="Open envelope with solid fill">
            <a:extLst>
              <a:ext uri="{FF2B5EF4-FFF2-40B4-BE49-F238E27FC236}">
                <a16:creationId xmlns:a16="http://schemas.microsoft.com/office/drawing/2014/main" id="{769F1E94-BE5F-6A03-1AAE-4349DAEBC2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4207" y="2852157"/>
            <a:ext cx="914400" cy="914400"/>
          </a:xfrm>
          <a:prstGeom prst="rect">
            <a:avLst/>
          </a:prstGeom>
        </p:spPr>
      </p:pic>
      <p:pic>
        <p:nvPicPr>
          <p:cNvPr id="20" name="Graphic 19" descr="Priorities with solid fill">
            <a:extLst>
              <a:ext uri="{FF2B5EF4-FFF2-40B4-BE49-F238E27FC236}">
                <a16:creationId xmlns:a16="http://schemas.microsoft.com/office/drawing/2014/main" id="{5EDA5763-FADD-C696-029B-13E41E90A4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0674" y="5289686"/>
            <a:ext cx="914400" cy="914400"/>
          </a:xfrm>
          <a:prstGeom prst="rect">
            <a:avLst/>
          </a:prstGeom>
        </p:spPr>
      </p:pic>
    </p:spTree>
    <p:extLst>
      <p:ext uri="{BB962C8B-B14F-4D97-AF65-F5344CB8AC3E}">
        <p14:creationId xmlns:p14="http://schemas.microsoft.com/office/powerpoint/2010/main" val="185687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117A67-2432-B543-8705-7D90A74E7A19}"/>
              </a:ext>
            </a:extLst>
          </p:cNvPr>
          <p:cNvSpPr txBox="1">
            <a:spLocks/>
          </p:cNvSpPr>
          <p:nvPr/>
        </p:nvSpPr>
        <p:spPr>
          <a:xfrm>
            <a:off x="178332" y="-15493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t>IT Software</a:t>
            </a:r>
          </a:p>
        </p:txBody>
      </p:sp>
      <p:grpSp>
        <p:nvGrpSpPr>
          <p:cNvPr id="15" name="Group 14">
            <a:extLst>
              <a:ext uri="{FF2B5EF4-FFF2-40B4-BE49-F238E27FC236}">
                <a16:creationId xmlns:a16="http://schemas.microsoft.com/office/drawing/2014/main" id="{95BC7AA2-1AE3-8941-1E7F-C4826387A800}"/>
              </a:ext>
            </a:extLst>
          </p:cNvPr>
          <p:cNvGrpSpPr/>
          <p:nvPr/>
        </p:nvGrpSpPr>
        <p:grpSpPr>
          <a:xfrm>
            <a:off x="2264671" y="1702853"/>
            <a:ext cx="7754890" cy="2181170"/>
            <a:chOff x="2247254" y="945396"/>
            <a:chExt cx="7754890" cy="1556635"/>
          </a:xfrm>
          <a:solidFill>
            <a:schemeClr val="bg1">
              <a:lumMod val="95000"/>
            </a:schemeClr>
          </a:solidFill>
          <a:effectLst>
            <a:outerShdw blurRad="63500" sx="102000" sy="102000" algn="ctr" rotWithShape="0">
              <a:prstClr val="black">
                <a:alpha val="40000"/>
              </a:prstClr>
            </a:outerShdw>
          </a:effectLst>
        </p:grpSpPr>
        <p:grpSp>
          <p:nvGrpSpPr>
            <p:cNvPr id="16" name="Group 15">
              <a:extLst>
                <a:ext uri="{FF2B5EF4-FFF2-40B4-BE49-F238E27FC236}">
                  <a16:creationId xmlns:a16="http://schemas.microsoft.com/office/drawing/2014/main" id="{6412B946-3675-1FB8-DE82-6D712061D388}"/>
                </a:ext>
              </a:extLst>
            </p:cNvPr>
            <p:cNvGrpSpPr/>
            <p:nvPr/>
          </p:nvGrpSpPr>
          <p:grpSpPr>
            <a:xfrm>
              <a:off x="2247254" y="945396"/>
              <a:ext cx="7754889" cy="681926"/>
              <a:chOff x="2247254" y="945396"/>
              <a:chExt cx="7754889" cy="681926"/>
            </a:xfrm>
            <a:grpFill/>
          </p:grpSpPr>
          <p:sp>
            <p:nvSpPr>
              <p:cNvPr id="20" name="Rectangle: Rounded Corners 19">
                <a:extLst>
                  <a:ext uri="{FF2B5EF4-FFF2-40B4-BE49-F238E27FC236}">
                    <a16:creationId xmlns:a16="http://schemas.microsoft.com/office/drawing/2014/main" id="{1FA3CE1A-364D-6B27-01A5-5305DF39195F}"/>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2310BFF2-BFAE-2B80-FA85-43ECB1FEA832}"/>
                  </a:ext>
                </a:extLst>
              </p:cNvPr>
              <p:cNvSpPr txBox="1"/>
              <p:nvPr/>
            </p:nvSpPr>
            <p:spPr>
              <a:xfrm>
                <a:off x="2509058" y="945396"/>
                <a:ext cx="7400854" cy="658953"/>
              </a:xfrm>
              <a:prstGeom prst="rect">
                <a:avLst/>
              </a:prstGeom>
              <a:grpFill/>
            </p:spPr>
            <p:txBody>
              <a:bodyPr wrap="square" rtlCol="0">
                <a:spAutoFit/>
              </a:bodyPr>
              <a:lstStyle/>
              <a:p>
                <a:pPr lvl="0"/>
                <a:r>
                  <a:rPr lang="en-US" sz="1800" b="0" i="0" dirty="0"/>
                  <a:t>The </a:t>
                </a:r>
                <a:r>
                  <a:rPr lang="en-US" sz="1800" b="1" i="0" dirty="0"/>
                  <a:t>Software Licensing Office </a:t>
                </a:r>
                <a:r>
                  <a:rPr lang="en-US" sz="1800" b="0" i="0" dirty="0"/>
                  <a:t>was created to assure the availability of site-licensed or educationally priced software to members of the University of Maryland community</a:t>
                </a:r>
                <a:endParaRPr lang="en-US" dirty="0"/>
              </a:p>
            </p:txBody>
          </p:sp>
        </p:grpSp>
        <p:sp>
          <p:nvSpPr>
            <p:cNvPr id="17" name="Rectangle: Rounded Corners 16">
              <a:extLst>
                <a:ext uri="{FF2B5EF4-FFF2-40B4-BE49-F238E27FC236}">
                  <a16:creationId xmlns:a16="http://schemas.microsoft.com/office/drawing/2014/main" id="{D33BD50D-F33C-E078-9F3A-42C524F63DB3}"/>
                </a:ext>
              </a:extLst>
            </p:cNvPr>
            <p:cNvSpPr/>
            <p:nvPr/>
          </p:nvSpPr>
          <p:spPr>
            <a:xfrm>
              <a:off x="2620476" y="1820106"/>
              <a:ext cx="7381668"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b="1" dirty="0">
                  <a:solidFill>
                    <a:schemeClr val="tx1"/>
                  </a:solidFill>
                </a:rPr>
                <a:t>To learn more about prices and software and licenses available, visit:</a:t>
              </a:r>
            </a:p>
            <a:p>
              <a:pPr lvl="1"/>
              <a:r>
                <a:rPr lang="en-US" sz="1400" dirty="0">
                  <a:solidFill>
                    <a:schemeClr val="tx1"/>
                  </a:solidFill>
                  <a:hlinkClick r:id="rId3"/>
                </a:rPr>
                <a:t>https://umaryland.edu/cits/software</a:t>
              </a:r>
              <a:endParaRPr lang="en-US" sz="1400" dirty="0">
                <a:solidFill>
                  <a:schemeClr val="tx1"/>
                </a:solidFill>
              </a:endParaRPr>
            </a:p>
            <a:p>
              <a:pPr lvl="1"/>
              <a:r>
                <a:rPr lang="en-US" sz="1400" dirty="0">
                  <a:solidFill>
                    <a:schemeClr val="tx1"/>
                  </a:solidFill>
                </a:rPr>
                <a:t>Email: </a:t>
              </a:r>
              <a:r>
                <a:rPr lang="en-US" sz="1400" dirty="0">
                  <a:solidFill>
                    <a:schemeClr val="tx1"/>
                  </a:solidFill>
                  <a:latin typeface="Calibri"/>
                </a:rPr>
                <a:t>help</a:t>
              </a:r>
              <a:r>
                <a:rPr lang="en-US" sz="1400" dirty="0">
                  <a:solidFill>
                    <a:schemeClr val="tx1"/>
                  </a:solidFill>
                </a:rPr>
                <a:t>@umaryland.edu</a:t>
              </a:r>
              <a:endParaRPr lang="en-US" dirty="0">
                <a:solidFill>
                  <a:schemeClr val="tx1"/>
                </a:solidFill>
              </a:endParaRPr>
            </a:p>
          </p:txBody>
        </p:sp>
      </p:grpSp>
      <p:pic>
        <p:nvPicPr>
          <p:cNvPr id="3" name="Graphic 2" descr="Internet Of Things outline">
            <a:extLst>
              <a:ext uri="{FF2B5EF4-FFF2-40B4-BE49-F238E27FC236}">
                <a16:creationId xmlns:a16="http://schemas.microsoft.com/office/drawing/2014/main" id="{0103CFE8-8CA6-2F14-375A-55732ABCA3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8854" y="1699983"/>
            <a:ext cx="914400" cy="914400"/>
          </a:xfrm>
          <a:prstGeom prst="rect">
            <a:avLst/>
          </a:prstGeom>
        </p:spPr>
      </p:pic>
    </p:spTree>
    <p:extLst>
      <p:ext uri="{BB962C8B-B14F-4D97-AF65-F5344CB8AC3E}">
        <p14:creationId xmlns:p14="http://schemas.microsoft.com/office/powerpoint/2010/main" val="2469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7192-9603-1BBC-0076-21CC87BB8C04}"/>
              </a:ext>
            </a:extLst>
          </p:cNvPr>
          <p:cNvSpPr>
            <a:spLocks noGrp="1"/>
          </p:cNvSpPr>
          <p:nvPr>
            <p:ph type="title"/>
          </p:nvPr>
        </p:nvSpPr>
        <p:spPr>
          <a:xfrm>
            <a:off x="206664" y="609601"/>
            <a:ext cx="2089728" cy="1754474"/>
          </a:xfrm>
        </p:spPr>
        <p:txBody>
          <a:bodyPr>
            <a:normAutofit fontScale="90000"/>
          </a:bodyPr>
          <a:lstStyle/>
          <a:p>
            <a:pPr algn="ctr"/>
            <a:r>
              <a:rPr lang="en-US" b="1" dirty="0"/>
              <a:t>What is the UMID?</a:t>
            </a:r>
          </a:p>
        </p:txBody>
      </p:sp>
      <p:grpSp>
        <p:nvGrpSpPr>
          <p:cNvPr id="3" name="Group 2">
            <a:extLst>
              <a:ext uri="{FF2B5EF4-FFF2-40B4-BE49-F238E27FC236}">
                <a16:creationId xmlns:a16="http://schemas.microsoft.com/office/drawing/2014/main" id="{FFEE8D9F-158C-961C-3C6A-7FB165882BF3}"/>
              </a:ext>
            </a:extLst>
          </p:cNvPr>
          <p:cNvGrpSpPr/>
          <p:nvPr/>
        </p:nvGrpSpPr>
        <p:grpSpPr>
          <a:xfrm>
            <a:off x="3736935" y="872845"/>
            <a:ext cx="8163440" cy="4098084"/>
            <a:chOff x="2301361" y="1166643"/>
            <a:chExt cx="7754889" cy="3842226"/>
          </a:xfrm>
          <a:effectLst>
            <a:outerShdw blurRad="63500" sx="102000" sy="102000" algn="ctr" rotWithShape="0">
              <a:prstClr val="black">
                <a:alpha val="40000"/>
              </a:prstClr>
            </a:outerShdw>
          </a:effectLst>
        </p:grpSpPr>
        <p:grpSp>
          <p:nvGrpSpPr>
            <p:cNvPr id="4" name="Group 3">
              <a:extLst>
                <a:ext uri="{FF2B5EF4-FFF2-40B4-BE49-F238E27FC236}">
                  <a16:creationId xmlns:a16="http://schemas.microsoft.com/office/drawing/2014/main" id="{F517E2CB-A6BE-EA1F-0DCC-DD8889621D6D}"/>
                </a:ext>
              </a:extLst>
            </p:cNvPr>
            <p:cNvGrpSpPr/>
            <p:nvPr/>
          </p:nvGrpSpPr>
          <p:grpSpPr>
            <a:xfrm>
              <a:off x="2301361" y="1166643"/>
              <a:ext cx="7754889" cy="3842226"/>
              <a:chOff x="2301361" y="1145605"/>
              <a:chExt cx="7754889" cy="3842226"/>
            </a:xfrm>
          </p:grpSpPr>
          <p:grpSp>
            <p:nvGrpSpPr>
              <p:cNvPr id="7" name="Group 6">
                <a:extLst>
                  <a:ext uri="{FF2B5EF4-FFF2-40B4-BE49-F238E27FC236}">
                    <a16:creationId xmlns:a16="http://schemas.microsoft.com/office/drawing/2014/main" id="{783B2D83-5E1E-4981-4731-9C3FD72F1F3E}"/>
                  </a:ext>
                </a:extLst>
              </p:cNvPr>
              <p:cNvGrpSpPr/>
              <p:nvPr/>
            </p:nvGrpSpPr>
            <p:grpSpPr>
              <a:xfrm>
                <a:off x="2301361" y="1145605"/>
                <a:ext cx="7754889" cy="3842226"/>
                <a:chOff x="2247254" y="945397"/>
                <a:chExt cx="7754889" cy="3842226"/>
              </a:xfrm>
            </p:grpSpPr>
            <p:sp>
              <p:nvSpPr>
                <p:cNvPr id="9" name="Rectangle: Rounded Corners 8">
                  <a:extLst>
                    <a:ext uri="{FF2B5EF4-FFF2-40B4-BE49-F238E27FC236}">
                      <a16:creationId xmlns:a16="http://schemas.microsoft.com/office/drawing/2014/main" id="{F5A59858-E3B6-79CD-97AF-0ADF7430B34A}"/>
                    </a:ext>
                  </a:extLst>
                </p:cNvPr>
                <p:cNvSpPr/>
                <p:nvPr/>
              </p:nvSpPr>
              <p:spPr>
                <a:xfrm>
                  <a:off x="2247254" y="945397"/>
                  <a:ext cx="7754889" cy="68192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ffectLst/>
                  </a:endParaRPr>
                </a:p>
                <a:p>
                  <a:r>
                    <a:rPr lang="en-US" sz="1800" dirty="0">
                      <a:solidFill>
                        <a:schemeClr val="tx1"/>
                      </a:solidFill>
                      <a:effectLst/>
                    </a:rPr>
                    <a:t>Your UMID is a unique username that you will use to create your account on the UMB Account Management Site.</a:t>
                  </a:r>
                  <a:endParaRPr lang="en-US" sz="1800" b="0" dirty="0">
                    <a:solidFill>
                      <a:schemeClr val="tx1"/>
                    </a:solidFill>
                    <a:effectLst/>
                  </a:endParaRPr>
                </a:p>
                <a:p>
                  <a:endParaRPr lang="en-US" dirty="0">
                    <a:effectLst/>
                  </a:endParaRPr>
                </a:p>
              </p:txBody>
            </p:sp>
            <p:sp>
              <p:nvSpPr>
                <p:cNvPr id="10" name="Rectangle: Rounded Corners 9">
                  <a:extLst>
                    <a:ext uri="{FF2B5EF4-FFF2-40B4-BE49-F238E27FC236}">
                      <a16:creationId xmlns:a16="http://schemas.microsoft.com/office/drawing/2014/main" id="{B69FBDC8-D305-D823-6BB8-1772D8423526}"/>
                    </a:ext>
                  </a:extLst>
                </p:cNvPr>
                <p:cNvSpPr/>
                <p:nvPr/>
              </p:nvSpPr>
              <p:spPr>
                <a:xfrm>
                  <a:off x="2620475" y="3297064"/>
                  <a:ext cx="7381668" cy="69299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Create your UMID Account &amp; password through </a:t>
                  </a:r>
                  <a:r>
                    <a:rPr lang="en-US" sz="1400" dirty="0">
                      <a:hlinkClick r:id="rId2"/>
                    </a:rPr>
                    <a:t>https://directory.umaryland.edu/</a:t>
                  </a:r>
                  <a:r>
                    <a:rPr lang="en-US" sz="1400" dirty="0">
                      <a:solidFill>
                        <a:schemeClr val="tx1"/>
                      </a:solidFill>
                    </a:rPr>
                    <a:t>.  </a:t>
                  </a:r>
                </a:p>
                <a:p>
                  <a:r>
                    <a:rPr lang="en-US" sz="1400" dirty="0">
                      <a:solidFill>
                        <a:schemeClr val="tx1"/>
                      </a:solidFill>
                    </a:rPr>
                    <a:t>Workstation/ Email ID = provided email address NOT including @umaryland.edu </a:t>
                  </a:r>
                  <a:endParaRPr lang="en-US" sz="1400" b="0" dirty="0">
                    <a:solidFill>
                      <a:schemeClr val="tx1"/>
                    </a:solidFill>
                  </a:endParaRPr>
                </a:p>
              </p:txBody>
            </p:sp>
            <p:sp>
              <p:nvSpPr>
                <p:cNvPr id="11" name="Rectangle: Rounded Corners 10">
                  <a:extLst>
                    <a:ext uri="{FF2B5EF4-FFF2-40B4-BE49-F238E27FC236}">
                      <a16:creationId xmlns:a16="http://schemas.microsoft.com/office/drawing/2014/main" id="{1BB8F4D5-57C1-FDF2-FFF8-D93782D128E2}"/>
                    </a:ext>
                  </a:extLst>
                </p:cNvPr>
                <p:cNvSpPr/>
                <p:nvPr/>
              </p:nvSpPr>
              <p:spPr>
                <a:xfrm>
                  <a:off x="2620475" y="4191408"/>
                  <a:ext cx="7381668" cy="59621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This will synchronize the passwords for these 2 accounts so that you will login to your email, computer, and all UMID- protected systems with the same password</a:t>
                  </a:r>
                </a:p>
              </p:txBody>
            </p:sp>
          </p:grpSp>
          <p:sp>
            <p:nvSpPr>
              <p:cNvPr id="8" name="Rectangle: Rounded Corners 7">
                <a:extLst>
                  <a:ext uri="{FF2B5EF4-FFF2-40B4-BE49-F238E27FC236}">
                    <a16:creationId xmlns:a16="http://schemas.microsoft.com/office/drawing/2014/main" id="{158574C7-5E30-AD44-ED53-D0610C4D9CBF}"/>
                  </a:ext>
                </a:extLst>
              </p:cNvPr>
              <p:cNvSpPr/>
              <p:nvPr/>
            </p:nvSpPr>
            <p:spPr>
              <a:xfrm>
                <a:off x="2674582" y="2746382"/>
                <a:ext cx="7381668" cy="56740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First, you will need to receive your workstation/email ID and temporary password from your supervisor.  </a:t>
                </a:r>
              </a:p>
            </p:txBody>
          </p:sp>
        </p:grpSp>
        <p:sp>
          <p:nvSpPr>
            <p:cNvPr id="6" name="Rectangle: Rounded Corners 5">
              <a:extLst>
                <a:ext uri="{FF2B5EF4-FFF2-40B4-BE49-F238E27FC236}">
                  <a16:creationId xmlns:a16="http://schemas.microsoft.com/office/drawing/2014/main" id="{DCB1895A-79CB-E18A-846D-1FCDD5D6DE02}"/>
                </a:ext>
              </a:extLst>
            </p:cNvPr>
            <p:cNvSpPr/>
            <p:nvPr/>
          </p:nvSpPr>
          <p:spPr>
            <a:xfrm>
              <a:off x="2674582" y="2002202"/>
              <a:ext cx="7381668" cy="56938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The UMID is a crucial part of the single sign-on (SSO) system that will reduce the number of passwords and logins each user must remember and maintain.</a:t>
              </a:r>
            </a:p>
          </p:txBody>
        </p:sp>
      </p:grpSp>
      <p:pic>
        <p:nvPicPr>
          <p:cNvPr id="12" name="Graphic 11" descr="Employee badge with solid fill">
            <a:extLst>
              <a:ext uri="{FF2B5EF4-FFF2-40B4-BE49-F238E27FC236}">
                <a16:creationId xmlns:a16="http://schemas.microsoft.com/office/drawing/2014/main" id="{DAD85B1C-C9FA-4C69-69BF-2E5A8E75CA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5905" y="685780"/>
            <a:ext cx="914400" cy="914400"/>
          </a:xfrm>
          <a:prstGeom prst="rect">
            <a:avLst/>
          </a:prstGeom>
        </p:spPr>
      </p:pic>
      <p:sp>
        <p:nvSpPr>
          <p:cNvPr id="13" name="Text Placeholder 2">
            <a:extLst>
              <a:ext uri="{FF2B5EF4-FFF2-40B4-BE49-F238E27FC236}">
                <a16:creationId xmlns:a16="http://schemas.microsoft.com/office/drawing/2014/main" id="{DC6ACFEE-97B8-EE21-7B1C-62B17B47DE9A}"/>
              </a:ext>
            </a:extLst>
          </p:cNvPr>
          <p:cNvSpPr txBox="1">
            <a:spLocks/>
          </p:cNvSpPr>
          <p:nvPr/>
        </p:nvSpPr>
        <p:spPr>
          <a:xfrm>
            <a:off x="4129818" y="5400428"/>
            <a:ext cx="5075572" cy="97943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 dirty="0"/>
          </a:p>
          <a:p>
            <a:pPr marL="0" indent="0">
              <a:buNone/>
            </a:pPr>
            <a:r>
              <a:rPr lang="en-US" sz="1400" dirty="0"/>
              <a:t>Account Management site: </a:t>
            </a:r>
          </a:p>
          <a:p>
            <a:pPr marL="285750" indent="-285750"/>
            <a:r>
              <a:rPr lang="en-US" sz="1400" dirty="0">
                <a:hlinkClick r:id="rId2"/>
              </a:rPr>
              <a:t>https://directory.umaryland.edu/</a:t>
            </a:r>
            <a:r>
              <a:rPr lang="en-US" sz="1400" dirty="0"/>
              <a:t>  OR </a:t>
            </a:r>
          </a:p>
          <a:p>
            <a:pPr marL="285750" indent="-285750"/>
            <a:r>
              <a:rPr lang="en-US" sz="1400" dirty="0" err="1"/>
              <a:t>myUMB</a:t>
            </a:r>
            <a:r>
              <a:rPr lang="en-US" sz="1400" dirty="0"/>
              <a:t> Portal – “Manage your UMID” under Self-Service</a:t>
            </a:r>
          </a:p>
          <a:p>
            <a:endParaRPr lang="en-US" dirty="0"/>
          </a:p>
        </p:txBody>
      </p:sp>
    </p:spTree>
    <p:extLst>
      <p:ext uri="{BB962C8B-B14F-4D97-AF65-F5344CB8AC3E}">
        <p14:creationId xmlns:p14="http://schemas.microsoft.com/office/powerpoint/2010/main" val="177445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117A67-2432-B543-8705-7D90A74E7A19}"/>
              </a:ext>
            </a:extLst>
          </p:cNvPr>
          <p:cNvSpPr txBox="1">
            <a:spLocks/>
          </p:cNvSpPr>
          <p:nvPr/>
        </p:nvSpPr>
        <p:spPr>
          <a:xfrm>
            <a:off x="252223" y="-15554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t>IT </a:t>
            </a:r>
            <a:r>
              <a:rPr lang="en-US" b="1" dirty="0"/>
              <a:t>Training</a:t>
            </a:r>
          </a:p>
        </p:txBody>
      </p:sp>
      <p:pic>
        <p:nvPicPr>
          <p:cNvPr id="4" name="Graphic 3" descr="Teacher with solid fill">
            <a:extLst>
              <a:ext uri="{FF2B5EF4-FFF2-40B4-BE49-F238E27FC236}">
                <a16:creationId xmlns:a16="http://schemas.microsoft.com/office/drawing/2014/main" id="{7E38B985-47A3-8F86-4473-88BC5F885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623" y="1702853"/>
            <a:ext cx="914400" cy="914400"/>
          </a:xfrm>
          <a:prstGeom prst="rect">
            <a:avLst/>
          </a:prstGeom>
        </p:spPr>
      </p:pic>
      <p:grpSp>
        <p:nvGrpSpPr>
          <p:cNvPr id="2" name="Group 1">
            <a:extLst>
              <a:ext uri="{FF2B5EF4-FFF2-40B4-BE49-F238E27FC236}">
                <a16:creationId xmlns:a16="http://schemas.microsoft.com/office/drawing/2014/main" id="{E73D08CB-ABE5-BE00-E3E1-C2464ED566F4}"/>
              </a:ext>
            </a:extLst>
          </p:cNvPr>
          <p:cNvGrpSpPr/>
          <p:nvPr/>
        </p:nvGrpSpPr>
        <p:grpSpPr>
          <a:xfrm>
            <a:off x="2264671" y="1702853"/>
            <a:ext cx="7754890" cy="3341176"/>
            <a:chOff x="2264671" y="1702853"/>
            <a:chExt cx="7754890" cy="3341176"/>
          </a:xfrm>
          <a:solidFill>
            <a:schemeClr val="bg1">
              <a:lumMod val="95000"/>
            </a:schemeClr>
          </a:solidFill>
          <a:effectLst>
            <a:outerShdw blurRad="63500" sx="102000" sy="102000" algn="ctr" rotWithShape="0">
              <a:prstClr val="black">
                <a:alpha val="40000"/>
              </a:prstClr>
            </a:outerShdw>
          </a:effectLst>
        </p:grpSpPr>
        <p:grpSp>
          <p:nvGrpSpPr>
            <p:cNvPr id="15" name="Group 14">
              <a:extLst>
                <a:ext uri="{FF2B5EF4-FFF2-40B4-BE49-F238E27FC236}">
                  <a16:creationId xmlns:a16="http://schemas.microsoft.com/office/drawing/2014/main" id="{95BC7AA2-1AE3-8941-1E7F-C4826387A800}"/>
                </a:ext>
              </a:extLst>
            </p:cNvPr>
            <p:cNvGrpSpPr/>
            <p:nvPr/>
          </p:nvGrpSpPr>
          <p:grpSpPr>
            <a:xfrm>
              <a:off x="2264671" y="1702853"/>
              <a:ext cx="7754890" cy="1964175"/>
              <a:chOff x="2247254" y="945396"/>
              <a:chExt cx="7754890" cy="1401772"/>
            </a:xfrm>
            <a:grpFill/>
          </p:grpSpPr>
          <p:grpSp>
            <p:nvGrpSpPr>
              <p:cNvPr id="16" name="Group 15">
                <a:extLst>
                  <a:ext uri="{FF2B5EF4-FFF2-40B4-BE49-F238E27FC236}">
                    <a16:creationId xmlns:a16="http://schemas.microsoft.com/office/drawing/2014/main" id="{6412B946-3675-1FB8-DE82-6D712061D388}"/>
                  </a:ext>
                </a:extLst>
              </p:cNvPr>
              <p:cNvGrpSpPr/>
              <p:nvPr/>
            </p:nvGrpSpPr>
            <p:grpSpPr>
              <a:xfrm>
                <a:off x="2247254" y="945396"/>
                <a:ext cx="7754889" cy="681926"/>
                <a:chOff x="2247254" y="945396"/>
                <a:chExt cx="7754889" cy="681926"/>
              </a:xfrm>
              <a:grpFill/>
            </p:grpSpPr>
            <p:sp>
              <p:nvSpPr>
                <p:cNvPr id="20" name="Rectangle: Rounded Corners 19">
                  <a:extLst>
                    <a:ext uri="{FF2B5EF4-FFF2-40B4-BE49-F238E27FC236}">
                      <a16:creationId xmlns:a16="http://schemas.microsoft.com/office/drawing/2014/main" id="{1FA3CE1A-364D-6B27-01A5-5305DF39195F}"/>
                    </a:ext>
                  </a:extLst>
                </p:cNvPr>
                <p:cNvSpPr/>
                <p:nvPr/>
              </p:nvSpPr>
              <p:spPr>
                <a:xfrm>
                  <a:off x="2247254" y="945397"/>
                  <a:ext cx="7754889"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2310BFF2-BFAE-2B80-FA85-43ECB1FEA832}"/>
                    </a:ext>
                  </a:extLst>
                </p:cNvPr>
                <p:cNvSpPr txBox="1"/>
                <p:nvPr/>
              </p:nvSpPr>
              <p:spPr>
                <a:xfrm>
                  <a:off x="2509058" y="945396"/>
                  <a:ext cx="7400854" cy="658953"/>
                </a:xfrm>
                <a:prstGeom prst="rect">
                  <a:avLst/>
                </a:prstGeom>
                <a:grpFill/>
              </p:spPr>
              <p:txBody>
                <a:bodyPr wrap="square" rtlCol="0">
                  <a:spAutoFit/>
                </a:bodyPr>
                <a:lstStyle/>
                <a:p>
                  <a:pPr lvl="0"/>
                  <a:r>
                    <a:rPr lang="en-US" sz="1800" b="0" i="0" dirty="0"/>
                    <a:t>The </a:t>
                  </a:r>
                  <a:r>
                    <a:rPr lang="en-US" sz="1800" b="1" i="0" dirty="0"/>
                    <a:t>IT Training &amp; Communications </a:t>
                  </a:r>
                  <a:r>
                    <a:rPr lang="en-US" sz="1800" i="0" dirty="0"/>
                    <a:t>department </a:t>
                  </a:r>
                  <a:r>
                    <a:rPr lang="en-US" sz="1800" b="0" i="0" dirty="0"/>
                    <a:t>designs and </a:t>
                  </a:r>
                  <a:r>
                    <a:rPr lang="en-US" dirty="0"/>
                    <a:t>d</a:t>
                  </a:r>
                  <a:r>
                    <a:rPr lang="en-US" sz="1800" b="0" i="0" dirty="0"/>
                    <a:t>elivers training on campuswide business applications, including the Microsoft 365 suite of products. </a:t>
                  </a:r>
                  <a:endParaRPr lang="en-US" dirty="0"/>
                </a:p>
              </p:txBody>
            </p:sp>
          </p:grpSp>
          <p:sp>
            <p:nvSpPr>
              <p:cNvPr id="17" name="Rectangle: Rounded Corners 16">
                <a:extLst>
                  <a:ext uri="{FF2B5EF4-FFF2-40B4-BE49-F238E27FC236}">
                    <a16:creationId xmlns:a16="http://schemas.microsoft.com/office/drawing/2014/main" id="{D33BD50D-F33C-E078-9F3A-42C524F63DB3}"/>
                  </a:ext>
                </a:extLst>
              </p:cNvPr>
              <p:cNvSpPr/>
              <p:nvPr/>
            </p:nvSpPr>
            <p:spPr>
              <a:xfrm>
                <a:off x="2620476" y="1820106"/>
                <a:ext cx="7381668" cy="527062"/>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a:solidFill>
                      <a:schemeClr val="tx1"/>
                    </a:solidFill>
                  </a:rPr>
                  <a:t>Office Support Site:  </a:t>
                </a:r>
                <a:r>
                  <a:rPr lang="en-US" dirty="0">
                    <a:solidFill>
                      <a:schemeClr val="tx1"/>
                    </a:solidFill>
                  </a:rPr>
                  <a:t>www.umaryland.edu/office365/</a:t>
                </a:r>
              </a:p>
            </p:txBody>
          </p:sp>
        </p:grpSp>
        <p:sp>
          <p:nvSpPr>
            <p:cNvPr id="5" name="Rectangle: Rounded Corners 4">
              <a:extLst>
                <a:ext uri="{FF2B5EF4-FFF2-40B4-BE49-F238E27FC236}">
                  <a16:creationId xmlns:a16="http://schemas.microsoft.com/office/drawing/2014/main" id="{05E8BCBD-AF6E-3B42-5C16-CA4AE8453267}"/>
                </a:ext>
              </a:extLst>
            </p:cNvPr>
            <p:cNvSpPr/>
            <p:nvPr/>
          </p:nvSpPr>
          <p:spPr>
            <a:xfrm>
              <a:off x="2637892" y="3954818"/>
              <a:ext cx="7381668" cy="1089211"/>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b="1" dirty="0">
                  <a:solidFill>
                    <a:schemeClr val="tx1"/>
                  </a:solidFill>
                </a:rPr>
                <a:t>Training Resources Page – </a:t>
              </a:r>
              <a:r>
                <a:rPr lang="en-US" dirty="0">
                  <a:solidFill>
                    <a:schemeClr val="tx1"/>
                  </a:solidFill>
                </a:rPr>
                <a:t>Important and timely training topics</a:t>
              </a:r>
            </a:p>
            <a:p>
              <a:pPr marL="285750" lvl="0" indent="-285750">
                <a:buFont typeface="Arial" panose="020B0604020202020204" pitchFamily="34" charset="0"/>
                <a:buChar char="•"/>
              </a:pPr>
              <a:r>
                <a:rPr lang="en-US" dirty="0">
                  <a:solidFill>
                    <a:schemeClr val="tx1"/>
                  </a:solidFill>
                </a:rPr>
                <a:t>Applying sensitivity labels</a:t>
              </a:r>
            </a:p>
            <a:p>
              <a:pPr marL="285750" lvl="0" indent="-285750">
                <a:buFont typeface="Arial" panose="020B0604020202020204" pitchFamily="34" charset="0"/>
                <a:buChar char="•"/>
              </a:pPr>
              <a:r>
                <a:rPr lang="en-US" dirty="0">
                  <a:solidFill>
                    <a:schemeClr val="tx1"/>
                  </a:solidFill>
                </a:rPr>
                <a:t>Sending secure emails – [secure]</a:t>
              </a:r>
            </a:p>
          </p:txBody>
        </p:sp>
      </p:grpSp>
    </p:spTree>
    <p:extLst>
      <p:ext uri="{BB962C8B-B14F-4D97-AF65-F5344CB8AC3E}">
        <p14:creationId xmlns:p14="http://schemas.microsoft.com/office/powerpoint/2010/main" val="71129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36CC9-32BD-5952-E4FA-8A85AD3B5E93}"/>
              </a:ext>
            </a:extLst>
          </p:cNvPr>
          <p:cNvPicPr>
            <a:picLocks noChangeAspect="1"/>
          </p:cNvPicPr>
          <p:nvPr/>
        </p:nvPicPr>
        <p:blipFill>
          <a:blip r:embed="rId2"/>
          <a:stretch>
            <a:fillRect/>
          </a:stretch>
        </p:blipFill>
        <p:spPr>
          <a:xfrm>
            <a:off x="215109" y="619125"/>
            <a:ext cx="11761782" cy="56197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9898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68AB-4D5B-8947-BC6B-AA41E1B1ABD6}"/>
              </a:ext>
            </a:extLst>
          </p:cNvPr>
          <p:cNvSpPr>
            <a:spLocks noGrp="1"/>
          </p:cNvSpPr>
          <p:nvPr>
            <p:ph type="title"/>
          </p:nvPr>
        </p:nvSpPr>
        <p:spPr>
          <a:xfrm>
            <a:off x="111990" y="-108438"/>
            <a:ext cx="10879281" cy="1143000"/>
          </a:xfrm>
        </p:spPr>
        <p:txBody>
          <a:bodyPr>
            <a:noAutofit/>
          </a:bodyPr>
          <a:lstStyle/>
          <a:p>
            <a:r>
              <a:rPr lang="en-US" b="1" dirty="0"/>
              <a:t>CITS Services</a:t>
            </a:r>
          </a:p>
        </p:txBody>
      </p:sp>
      <p:grpSp>
        <p:nvGrpSpPr>
          <p:cNvPr id="4" name="Group 3">
            <a:extLst>
              <a:ext uri="{FF2B5EF4-FFF2-40B4-BE49-F238E27FC236}">
                <a16:creationId xmlns:a16="http://schemas.microsoft.com/office/drawing/2014/main" id="{B20A1047-B431-AD83-A0C4-69FFA1121A2F}"/>
              </a:ext>
            </a:extLst>
          </p:cNvPr>
          <p:cNvGrpSpPr/>
          <p:nvPr/>
        </p:nvGrpSpPr>
        <p:grpSpPr>
          <a:xfrm>
            <a:off x="2950471" y="1594792"/>
            <a:ext cx="7754889" cy="2412001"/>
            <a:chOff x="2247254" y="945396"/>
            <a:chExt cx="7754889" cy="1721372"/>
          </a:xfrm>
          <a:solidFill>
            <a:schemeClr val="bg1">
              <a:lumMod val="95000"/>
            </a:schemeClr>
          </a:solidFill>
          <a:effectLst>
            <a:outerShdw blurRad="63500" sx="102000" sy="102000" algn="ctr" rotWithShape="0">
              <a:prstClr val="black">
                <a:alpha val="40000"/>
              </a:prstClr>
            </a:outerShdw>
          </a:effectLst>
        </p:grpSpPr>
        <p:grpSp>
          <p:nvGrpSpPr>
            <p:cNvPr id="6" name="Group 5">
              <a:extLst>
                <a:ext uri="{FF2B5EF4-FFF2-40B4-BE49-F238E27FC236}">
                  <a16:creationId xmlns:a16="http://schemas.microsoft.com/office/drawing/2014/main" id="{2166F41F-A3FD-0644-5130-52F736ABE2AC}"/>
                </a:ext>
              </a:extLst>
            </p:cNvPr>
            <p:cNvGrpSpPr/>
            <p:nvPr/>
          </p:nvGrpSpPr>
          <p:grpSpPr>
            <a:xfrm>
              <a:off x="2247254" y="945396"/>
              <a:ext cx="7754889" cy="878910"/>
              <a:chOff x="2247254" y="945396"/>
              <a:chExt cx="7754889" cy="878910"/>
            </a:xfrm>
            <a:grpFill/>
          </p:grpSpPr>
          <p:sp>
            <p:nvSpPr>
              <p:cNvPr id="8" name="Rectangle: Rounded Corners 7">
                <a:extLst>
                  <a:ext uri="{FF2B5EF4-FFF2-40B4-BE49-F238E27FC236}">
                    <a16:creationId xmlns:a16="http://schemas.microsoft.com/office/drawing/2014/main" id="{02F35D36-E515-2EA3-D6A1-27AABD2BBC55}"/>
                  </a:ext>
                </a:extLst>
              </p:cNvPr>
              <p:cNvSpPr/>
              <p:nvPr/>
            </p:nvSpPr>
            <p:spPr>
              <a:xfrm>
                <a:off x="2247254" y="945397"/>
                <a:ext cx="7754889" cy="878909"/>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29090D0-8AEF-314A-2598-77E1D802AE89}"/>
                  </a:ext>
                </a:extLst>
              </p:cNvPr>
              <p:cNvSpPr txBox="1"/>
              <p:nvPr/>
            </p:nvSpPr>
            <p:spPr>
              <a:xfrm>
                <a:off x="2509058" y="945396"/>
                <a:ext cx="7289470" cy="856639"/>
              </a:xfrm>
              <a:prstGeom prst="rect">
                <a:avLst/>
              </a:prstGeom>
              <a:grpFill/>
            </p:spPr>
            <p:txBody>
              <a:bodyPr wrap="square" rtlCol="0">
                <a:spAutoFit/>
              </a:bodyPr>
              <a:lstStyle/>
              <a:p>
                <a:pPr lvl="0"/>
                <a:r>
                  <a:rPr lang="en-US" sz="2400" b="0" i="0" dirty="0"/>
                  <a:t>The </a:t>
                </a:r>
                <a:r>
                  <a:rPr lang="en-US" sz="2400" b="1" i="0" dirty="0"/>
                  <a:t>CITS Services </a:t>
                </a:r>
                <a:r>
                  <a:rPr lang="en-US" sz="2400" i="0" dirty="0"/>
                  <a:t>page </a:t>
                </a:r>
                <a:r>
                  <a:rPr lang="en-US" sz="2400" dirty="0"/>
                  <a:t>allows users to search for information on various applications and services available at UMB.</a:t>
                </a:r>
              </a:p>
            </p:txBody>
          </p:sp>
        </p:grpSp>
        <p:sp>
          <p:nvSpPr>
            <p:cNvPr id="7" name="Rectangle: Rounded Corners 6">
              <a:extLst>
                <a:ext uri="{FF2B5EF4-FFF2-40B4-BE49-F238E27FC236}">
                  <a16:creationId xmlns:a16="http://schemas.microsoft.com/office/drawing/2014/main" id="{D7B52193-86E8-DD19-E817-1C9763E031FB}"/>
                </a:ext>
              </a:extLst>
            </p:cNvPr>
            <p:cNvSpPr/>
            <p:nvPr/>
          </p:nvSpPr>
          <p:spPr>
            <a:xfrm>
              <a:off x="2620475" y="1984843"/>
              <a:ext cx="7381668" cy="68192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solidFill>
                  <a:schemeClr val="tx1"/>
                </a:solidFill>
              </a:endParaRPr>
            </a:p>
          </p:txBody>
        </p:sp>
      </p:grpSp>
      <p:sp>
        <p:nvSpPr>
          <p:cNvPr id="11" name="TextBox 10">
            <a:extLst>
              <a:ext uri="{FF2B5EF4-FFF2-40B4-BE49-F238E27FC236}">
                <a16:creationId xmlns:a16="http://schemas.microsoft.com/office/drawing/2014/main" id="{5C1E32AE-B453-C7EA-9152-FA339EB31882}"/>
              </a:ext>
            </a:extLst>
          </p:cNvPr>
          <p:cNvSpPr txBox="1"/>
          <p:nvPr/>
        </p:nvSpPr>
        <p:spPr>
          <a:xfrm>
            <a:off x="3462771" y="3298200"/>
            <a:ext cx="6094268" cy="461665"/>
          </a:xfrm>
          <a:prstGeom prst="rect">
            <a:avLst/>
          </a:prstGeom>
          <a:noFill/>
        </p:spPr>
        <p:txBody>
          <a:bodyPr wrap="square">
            <a:spAutoFit/>
          </a:bodyPr>
          <a:lstStyle/>
          <a:p>
            <a:r>
              <a:rPr lang="en-US" sz="2400" dirty="0">
                <a:hlinkClick r:id="rId3"/>
              </a:rPr>
              <a:t>https://www.umaryland.edu/cits/services/</a:t>
            </a:r>
            <a:endParaRPr lang="en-US" sz="2400" dirty="0"/>
          </a:p>
        </p:txBody>
      </p:sp>
      <p:pic>
        <p:nvPicPr>
          <p:cNvPr id="13" name="Graphic 12" descr="Search Inventory with solid fill">
            <a:extLst>
              <a:ext uri="{FF2B5EF4-FFF2-40B4-BE49-F238E27FC236}">
                <a16:creationId xmlns:a16="http://schemas.microsoft.com/office/drawing/2014/main" id="{7A8C61F2-1492-783E-969E-CE78231B7F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5169" y="1672936"/>
            <a:ext cx="914400" cy="914400"/>
          </a:xfrm>
          <a:prstGeom prst="rect">
            <a:avLst/>
          </a:prstGeom>
        </p:spPr>
      </p:pic>
    </p:spTree>
    <p:extLst>
      <p:ext uri="{BB962C8B-B14F-4D97-AF65-F5344CB8AC3E}">
        <p14:creationId xmlns:p14="http://schemas.microsoft.com/office/powerpoint/2010/main" val="386704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BB88D-8E13-23FD-0679-E0C94C54C207}"/>
              </a:ext>
            </a:extLst>
          </p:cNvPr>
          <p:cNvPicPr>
            <a:picLocks noChangeAspect="1"/>
          </p:cNvPicPr>
          <p:nvPr/>
        </p:nvPicPr>
        <p:blipFill rotWithShape="1">
          <a:blip r:embed="rId2"/>
          <a:srcRect l="4656" t="8814" r="5244" b="6387"/>
          <a:stretch/>
        </p:blipFill>
        <p:spPr>
          <a:xfrm>
            <a:off x="1146103" y="275771"/>
            <a:ext cx="9899794" cy="63064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253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B23D4B-C429-80B8-EF31-845493AE3485}"/>
              </a:ext>
            </a:extLst>
          </p:cNvPr>
          <p:cNvSpPr txBox="1"/>
          <p:nvPr/>
        </p:nvSpPr>
        <p:spPr>
          <a:xfrm>
            <a:off x="2863273" y="1914344"/>
            <a:ext cx="6096000" cy="2308324"/>
          </a:xfrm>
          <a:prstGeom prst="rect">
            <a:avLst/>
          </a:prstGeom>
          <a:noFill/>
        </p:spPr>
        <p:txBody>
          <a:bodyPr wrap="square">
            <a:spAutoFit/>
          </a:bodyPr>
          <a:lstStyle/>
          <a:p>
            <a:pPr algn="ctr"/>
            <a:r>
              <a:rPr lang="en-US" sz="7200" b="1" dirty="0"/>
              <a:t>Thank you and </a:t>
            </a:r>
          </a:p>
          <a:p>
            <a:pPr algn="ctr"/>
            <a:r>
              <a:rPr lang="en-US" sz="7200" b="1" dirty="0"/>
              <a:t>good luck!</a:t>
            </a:r>
          </a:p>
        </p:txBody>
      </p:sp>
    </p:spTree>
    <p:extLst>
      <p:ext uri="{BB962C8B-B14F-4D97-AF65-F5344CB8AC3E}">
        <p14:creationId xmlns:p14="http://schemas.microsoft.com/office/powerpoint/2010/main" val="195890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8B0AB8-C8CB-4EE0-D6CD-6A7106233096}"/>
              </a:ext>
            </a:extLst>
          </p:cNvPr>
          <p:cNvPicPr>
            <a:picLocks noChangeAspect="1"/>
          </p:cNvPicPr>
          <p:nvPr/>
        </p:nvPicPr>
        <p:blipFill rotWithShape="1">
          <a:blip r:embed="rId2"/>
          <a:srcRect l="652" t="28886"/>
          <a:stretch/>
        </p:blipFill>
        <p:spPr>
          <a:xfrm>
            <a:off x="535370" y="275358"/>
            <a:ext cx="11324062" cy="6315941"/>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469D0EB7-25B6-73AA-2C17-665056C3767A}"/>
              </a:ext>
            </a:extLst>
          </p:cNvPr>
          <p:cNvSpPr/>
          <p:nvPr/>
        </p:nvSpPr>
        <p:spPr>
          <a:xfrm>
            <a:off x="2664933" y="5805987"/>
            <a:ext cx="2097567" cy="31858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14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1B1D-F391-1626-1E89-0F226B084DF9}"/>
              </a:ext>
            </a:extLst>
          </p:cNvPr>
          <p:cNvSpPr>
            <a:spLocks noGrp="1"/>
          </p:cNvSpPr>
          <p:nvPr>
            <p:ph type="title"/>
          </p:nvPr>
        </p:nvSpPr>
        <p:spPr/>
        <p:txBody>
          <a:bodyPr/>
          <a:lstStyle/>
          <a:p>
            <a:r>
              <a:rPr lang="en-US" b="1" dirty="0"/>
              <a:t>Preferred Name</a:t>
            </a:r>
          </a:p>
        </p:txBody>
      </p:sp>
      <p:grpSp>
        <p:nvGrpSpPr>
          <p:cNvPr id="4" name="Group 3">
            <a:extLst>
              <a:ext uri="{FF2B5EF4-FFF2-40B4-BE49-F238E27FC236}">
                <a16:creationId xmlns:a16="http://schemas.microsoft.com/office/drawing/2014/main" id="{2F65754D-05C2-1014-8FEE-5A2D5E47EB73}"/>
              </a:ext>
            </a:extLst>
          </p:cNvPr>
          <p:cNvGrpSpPr/>
          <p:nvPr/>
        </p:nvGrpSpPr>
        <p:grpSpPr>
          <a:xfrm>
            <a:off x="2657132" y="1107950"/>
            <a:ext cx="7866306" cy="955520"/>
            <a:chOff x="2247254" y="945396"/>
            <a:chExt cx="7866306" cy="681926"/>
          </a:xfrm>
          <a:effectLst>
            <a:outerShdw blurRad="63500" sx="102000" sy="102000" algn="ctr" rotWithShape="0">
              <a:prstClr val="black">
                <a:alpha val="40000"/>
              </a:prstClr>
            </a:outerShdw>
          </a:effectLst>
        </p:grpSpPr>
        <p:sp>
          <p:nvSpPr>
            <p:cNvPr id="5" name="Rectangle: Rounded Corners 4">
              <a:extLst>
                <a:ext uri="{FF2B5EF4-FFF2-40B4-BE49-F238E27FC236}">
                  <a16:creationId xmlns:a16="http://schemas.microsoft.com/office/drawing/2014/main" id="{DB99794A-6D6C-E23B-527F-5B34E25F86F6}"/>
                </a:ext>
              </a:extLst>
            </p:cNvPr>
            <p:cNvSpPr/>
            <p:nvPr/>
          </p:nvSpPr>
          <p:spPr>
            <a:xfrm>
              <a:off x="2247254" y="945397"/>
              <a:ext cx="7754889" cy="68192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85673178-56D8-B7DC-C8D0-9BB1F827A978}"/>
                </a:ext>
              </a:extLst>
            </p:cNvPr>
            <p:cNvSpPr txBox="1"/>
            <p:nvPr/>
          </p:nvSpPr>
          <p:spPr>
            <a:xfrm>
              <a:off x="2509058" y="945396"/>
              <a:ext cx="7604502" cy="658953"/>
            </a:xfrm>
            <a:prstGeom prst="rect">
              <a:avLst/>
            </a:prstGeom>
            <a:noFill/>
            <a:ln>
              <a:noFill/>
            </a:ln>
          </p:spPr>
          <p:txBody>
            <a:bodyPr wrap="square" rtlCol="0">
              <a:spAutoFit/>
            </a:bodyPr>
            <a:lstStyle/>
            <a:p>
              <a:pPr lvl="0"/>
              <a:r>
                <a:rPr lang="en-US" b="0" i="0" dirty="0"/>
                <a:t>Preferred Name allows any faculty, staff or student to identify themselves within UMB’s information systems with a preferred first and/or last name in addition to their legal name. </a:t>
              </a:r>
              <a:endParaRPr lang="en-US" dirty="0"/>
            </a:p>
          </p:txBody>
        </p:sp>
      </p:grpSp>
      <p:pic>
        <p:nvPicPr>
          <p:cNvPr id="7" name="Graphic 6" descr="Employee badge with solid fill">
            <a:extLst>
              <a:ext uri="{FF2B5EF4-FFF2-40B4-BE49-F238E27FC236}">
                <a16:creationId xmlns:a16="http://schemas.microsoft.com/office/drawing/2014/main" id="{78D478FE-B6C3-2AC3-1CC0-9328A59916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8562" y="1013060"/>
            <a:ext cx="914400" cy="9144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E1386BC-56AF-DCE9-2961-2C9881EF9F67}"/>
              </a:ext>
            </a:extLst>
          </p:cNvPr>
          <p:cNvPicPr>
            <a:picLocks noChangeAspect="1"/>
          </p:cNvPicPr>
          <p:nvPr/>
        </p:nvPicPr>
        <p:blipFill rotWithShape="1">
          <a:blip r:embed="rId4"/>
          <a:srcRect t="8232"/>
          <a:stretch/>
        </p:blipFill>
        <p:spPr>
          <a:xfrm>
            <a:off x="3682075" y="2221980"/>
            <a:ext cx="5502385" cy="3674466"/>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89BB764B-B286-D014-380A-398AB09084CD}"/>
              </a:ext>
            </a:extLst>
          </p:cNvPr>
          <p:cNvSpPr txBox="1"/>
          <p:nvPr/>
        </p:nvSpPr>
        <p:spPr>
          <a:xfrm>
            <a:off x="4073044" y="6022066"/>
            <a:ext cx="6667500" cy="738664"/>
          </a:xfrm>
          <a:prstGeom prst="rect">
            <a:avLst/>
          </a:prstGeom>
          <a:noFill/>
        </p:spPr>
        <p:txBody>
          <a:bodyPr wrap="square">
            <a:spAutoFit/>
          </a:bodyPr>
          <a:lstStyle/>
          <a:p>
            <a:r>
              <a:rPr lang="en-US" sz="1400" dirty="0"/>
              <a:t>Update through:</a:t>
            </a:r>
          </a:p>
          <a:p>
            <a:pPr marL="285750" indent="-285750">
              <a:buFont typeface="Arial" panose="020B0604020202020204" pitchFamily="34" charset="0"/>
              <a:buChar char="•"/>
            </a:pPr>
            <a:r>
              <a:rPr lang="en-US" sz="1400" dirty="0">
                <a:hlinkClick r:id="rId5"/>
              </a:rPr>
              <a:t>https://cf.umaryland.edu/preferred_name/main.cfm</a:t>
            </a:r>
            <a:r>
              <a:rPr lang="en-US" sz="1400" dirty="0"/>
              <a:t>  OR</a:t>
            </a:r>
          </a:p>
          <a:p>
            <a:pPr marL="285750" indent="-285750">
              <a:buFont typeface="Arial" panose="020B0604020202020204" pitchFamily="34" charset="0"/>
              <a:buChar char="•"/>
            </a:pPr>
            <a:r>
              <a:rPr lang="en-US" sz="1400" dirty="0" err="1"/>
              <a:t>myUMB</a:t>
            </a:r>
            <a:r>
              <a:rPr lang="en-US" sz="1400" dirty="0"/>
              <a:t> Portal – “Preferred Name” under Self-Service</a:t>
            </a:r>
          </a:p>
        </p:txBody>
      </p:sp>
    </p:spTree>
    <p:extLst>
      <p:ext uri="{BB962C8B-B14F-4D97-AF65-F5344CB8AC3E}">
        <p14:creationId xmlns:p14="http://schemas.microsoft.com/office/powerpoint/2010/main" val="192404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58723" y="0"/>
            <a:ext cx="9785267" cy="769441"/>
          </a:xfrm>
          <a:prstGeom prst="rect">
            <a:avLst/>
          </a:prstGeom>
          <a:noFill/>
        </p:spPr>
        <p:txBody>
          <a:bodyPr wrap="square" rtlCol="0">
            <a:spAutoFit/>
          </a:bodyPr>
          <a:lstStyle/>
          <a:p>
            <a:r>
              <a:rPr lang="en-US" sz="4400" b="1" dirty="0">
                <a:latin typeface="+mj-lt"/>
              </a:rPr>
              <a:t>DUO Multi-Factor Authentication </a:t>
            </a:r>
          </a:p>
        </p:txBody>
      </p:sp>
      <p:sp>
        <p:nvSpPr>
          <p:cNvPr id="6" name="TextBox 5">
            <a:extLst>
              <a:ext uri="{FF2B5EF4-FFF2-40B4-BE49-F238E27FC236}">
                <a16:creationId xmlns:a16="http://schemas.microsoft.com/office/drawing/2014/main" id="{E46B1FC8-96D0-4F4F-B605-E2AD93431A33}"/>
              </a:ext>
            </a:extLst>
          </p:cNvPr>
          <p:cNvSpPr txBox="1"/>
          <p:nvPr/>
        </p:nvSpPr>
        <p:spPr>
          <a:xfrm>
            <a:off x="2753921" y="5754130"/>
            <a:ext cx="7381668" cy="1323439"/>
          </a:xfrm>
          <a:prstGeom prst="rect">
            <a:avLst/>
          </a:prstGeom>
          <a:noFill/>
        </p:spPr>
        <p:txBody>
          <a:bodyPr wrap="square" rtlCol="0">
            <a:spAutoFit/>
          </a:bodyPr>
          <a:lstStyle/>
          <a:p>
            <a:pPr algn="ctr"/>
            <a:endParaRPr lang="en-US" sz="1600" dirty="0"/>
          </a:p>
          <a:p>
            <a:r>
              <a:rPr lang="en-US" sz="1600" dirty="0"/>
              <a:t>Enroll in Duo at: </a:t>
            </a:r>
            <a:r>
              <a:rPr lang="en-US" sz="1600" dirty="0">
                <a:hlinkClick r:id="rId3"/>
              </a:rPr>
              <a:t>https://www.umaryland.edu/cits/services/duo/enrollment</a:t>
            </a:r>
            <a:endParaRPr lang="en-US" sz="1600" dirty="0"/>
          </a:p>
          <a:p>
            <a:r>
              <a:rPr lang="en-US" sz="1600" dirty="0"/>
              <a:t>General Information: </a:t>
            </a:r>
            <a:r>
              <a:rPr lang="en-US" sz="1600" dirty="0">
                <a:hlinkClick r:id="rId4"/>
              </a:rPr>
              <a:t>https://www.umaryland.edu/duo</a:t>
            </a:r>
            <a:endParaRPr lang="en-US" sz="1600" dirty="0"/>
          </a:p>
          <a:p>
            <a:endParaRPr lang="en-US" sz="1600" dirty="0"/>
          </a:p>
          <a:p>
            <a:pPr algn="ctr"/>
            <a:endParaRPr lang="en-US" sz="1600" dirty="0"/>
          </a:p>
        </p:txBody>
      </p:sp>
      <p:pic>
        <p:nvPicPr>
          <p:cNvPr id="2" name="Picture 1">
            <a:extLst>
              <a:ext uri="{FF2B5EF4-FFF2-40B4-BE49-F238E27FC236}">
                <a16:creationId xmlns:a16="http://schemas.microsoft.com/office/drawing/2014/main" id="{733698E3-A4BF-F642-BDF6-DA49CDB8C18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165268" y="4920605"/>
            <a:ext cx="1861463" cy="977268"/>
          </a:xfrm>
          <a:prstGeom prst="rect">
            <a:avLst/>
          </a:prstGeom>
        </p:spPr>
      </p:pic>
      <p:grpSp>
        <p:nvGrpSpPr>
          <p:cNvPr id="8" name="Group 7">
            <a:extLst>
              <a:ext uri="{FF2B5EF4-FFF2-40B4-BE49-F238E27FC236}">
                <a16:creationId xmlns:a16="http://schemas.microsoft.com/office/drawing/2014/main" id="{C156D5A1-AF2E-BD9D-50AE-313447139F3D}"/>
              </a:ext>
            </a:extLst>
          </p:cNvPr>
          <p:cNvGrpSpPr/>
          <p:nvPr/>
        </p:nvGrpSpPr>
        <p:grpSpPr>
          <a:xfrm>
            <a:off x="2380700" y="1369686"/>
            <a:ext cx="7754889" cy="2926206"/>
            <a:chOff x="2301361" y="1166643"/>
            <a:chExt cx="7754889" cy="2926206"/>
          </a:xfrm>
          <a:effectLst>
            <a:outerShdw blurRad="63500" sx="102000" sy="102000" algn="ctr" rotWithShape="0">
              <a:prstClr val="black">
                <a:alpha val="40000"/>
              </a:prstClr>
            </a:outerShdw>
          </a:effectLst>
        </p:grpSpPr>
        <p:grpSp>
          <p:nvGrpSpPr>
            <p:cNvPr id="11" name="Group 10">
              <a:extLst>
                <a:ext uri="{FF2B5EF4-FFF2-40B4-BE49-F238E27FC236}">
                  <a16:creationId xmlns:a16="http://schemas.microsoft.com/office/drawing/2014/main" id="{785FF1C7-22FF-86F5-0FD4-0BAF823A4454}"/>
                </a:ext>
              </a:extLst>
            </p:cNvPr>
            <p:cNvGrpSpPr/>
            <p:nvPr/>
          </p:nvGrpSpPr>
          <p:grpSpPr>
            <a:xfrm>
              <a:off x="2301361" y="1166643"/>
              <a:ext cx="7754889" cy="2926206"/>
              <a:chOff x="2247254" y="945397"/>
              <a:chExt cx="7754889" cy="2926206"/>
            </a:xfrm>
          </p:grpSpPr>
          <p:sp>
            <p:nvSpPr>
              <p:cNvPr id="13" name="Rectangle: Rounded Corners 12">
                <a:extLst>
                  <a:ext uri="{FF2B5EF4-FFF2-40B4-BE49-F238E27FC236}">
                    <a16:creationId xmlns:a16="http://schemas.microsoft.com/office/drawing/2014/main" id="{AF2D8933-D4E4-5FE2-A1B8-F806F651B6C2}"/>
                  </a:ext>
                </a:extLst>
              </p:cNvPr>
              <p:cNvSpPr/>
              <p:nvPr/>
            </p:nvSpPr>
            <p:spPr>
              <a:xfrm>
                <a:off x="2247254" y="945397"/>
                <a:ext cx="7754889" cy="68192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r>
                  <a:rPr lang="en-US" b="0" dirty="0">
                    <a:solidFill>
                      <a:schemeClr val="tx1"/>
                    </a:solidFill>
                  </a:rPr>
                  <a:t>DUO is the application used by UMB for Multi-Factor Authentication, which provides a 2</a:t>
                </a:r>
                <a:r>
                  <a:rPr lang="en-US" b="0" baseline="30000" dirty="0">
                    <a:solidFill>
                      <a:schemeClr val="tx1"/>
                    </a:solidFill>
                  </a:rPr>
                  <a:t>nd</a:t>
                </a:r>
                <a:r>
                  <a:rPr lang="en-US" b="0" dirty="0">
                    <a:solidFill>
                      <a:schemeClr val="tx1"/>
                    </a:solidFill>
                  </a:rPr>
                  <a:t> level of identity checking. </a:t>
                </a:r>
                <a:endParaRPr lang="en-US" sz="1800" b="0" dirty="0">
                  <a:solidFill>
                    <a:schemeClr val="tx1"/>
                  </a:solidFill>
                </a:endParaRPr>
              </a:p>
              <a:p>
                <a:endParaRPr lang="en-US" dirty="0">
                  <a:solidFill>
                    <a:schemeClr val="tx1"/>
                  </a:solidFill>
                </a:endParaRPr>
              </a:p>
            </p:txBody>
          </p:sp>
          <p:sp>
            <p:nvSpPr>
              <p:cNvPr id="14" name="Rectangle: Rounded Corners 13">
                <a:extLst>
                  <a:ext uri="{FF2B5EF4-FFF2-40B4-BE49-F238E27FC236}">
                    <a16:creationId xmlns:a16="http://schemas.microsoft.com/office/drawing/2014/main" id="{E58793D5-F3C3-3D43-FA3A-84582C7F7244}"/>
                  </a:ext>
                </a:extLst>
              </p:cNvPr>
              <p:cNvSpPr/>
              <p:nvPr/>
            </p:nvSpPr>
            <p:spPr>
              <a:xfrm>
                <a:off x="2620475" y="2514756"/>
                <a:ext cx="7381668" cy="59621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When you access various web applications with your UMB email and password, you will be required to authenticate who you are using DUO on a different device</a:t>
                </a:r>
              </a:p>
            </p:txBody>
          </p:sp>
          <p:sp>
            <p:nvSpPr>
              <p:cNvPr id="15" name="Rectangle: Rounded Corners 14">
                <a:extLst>
                  <a:ext uri="{FF2B5EF4-FFF2-40B4-BE49-F238E27FC236}">
                    <a16:creationId xmlns:a16="http://schemas.microsoft.com/office/drawing/2014/main" id="{8F43FDC9-C7F1-6D5D-8319-77747E65D143}"/>
                  </a:ext>
                </a:extLst>
              </p:cNvPr>
              <p:cNvSpPr/>
              <p:nvPr/>
            </p:nvSpPr>
            <p:spPr>
              <a:xfrm>
                <a:off x="2620475" y="3275388"/>
                <a:ext cx="7381668" cy="596215"/>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download the DUO Mobile app on your smartphone or tablet</a:t>
                </a:r>
              </a:p>
            </p:txBody>
          </p:sp>
        </p:grpSp>
        <p:sp>
          <p:nvSpPr>
            <p:cNvPr id="10" name="Rectangle: Rounded Corners 9">
              <a:extLst>
                <a:ext uri="{FF2B5EF4-FFF2-40B4-BE49-F238E27FC236}">
                  <a16:creationId xmlns:a16="http://schemas.microsoft.com/office/drawing/2014/main" id="{B268686E-4A45-293C-AFE5-11156ABE71FA}"/>
                </a:ext>
              </a:extLst>
            </p:cNvPr>
            <p:cNvSpPr/>
            <p:nvPr/>
          </p:nvSpPr>
          <p:spPr>
            <a:xfrm>
              <a:off x="2674582" y="2002202"/>
              <a:ext cx="7381668" cy="56938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Utilizing a Multi-factor Authentication like DUO allows us to keep our files and data secure</a:t>
              </a:r>
            </a:p>
          </p:txBody>
        </p:sp>
      </p:grpSp>
      <p:pic>
        <p:nvPicPr>
          <p:cNvPr id="16" name="Graphic 15" descr="Layers Design with solid fill">
            <a:extLst>
              <a:ext uri="{FF2B5EF4-FFF2-40B4-BE49-F238E27FC236}">
                <a16:creationId xmlns:a16="http://schemas.microsoft.com/office/drawing/2014/main" id="{D17F4777-C996-917C-A130-DE8377D33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2013" y="1338174"/>
            <a:ext cx="914400" cy="914400"/>
          </a:xfrm>
          <a:prstGeom prst="rect">
            <a:avLst/>
          </a:prstGeom>
        </p:spPr>
      </p:pic>
    </p:spTree>
    <p:extLst>
      <p:ext uri="{BB962C8B-B14F-4D97-AF65-F5344CB8AC3E}">
        <p14:creationId xmlns:p14="http://schemas.microsoft.com/office/powerpoint/2010/main" val="362041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5A5EDE-F236-C341-8E60-BF6E5783CC92}"/>
              </a:ext>
            </a:extLst>
          </p:cNvPr>
          <p:cNvSpPr txBox="1"/>
          <p:nvPr/>
        </p:nvSpPr>
        <p:spPr>
          <a:xfrm>
            <a:off x="-969651" y="35456"/>
            <a:ext cx="9785267" cy="769441"/>
          </a:xfrm>
          <a:prstGeom prst="rect">
            <a:avLst/>
          </a:prstGeom>
          <a:noFill/>
        </p:spPr>
        <p:txBody>
          <a:bodyPr wrap="square" rtlCol="0">
            <a:spAutoFit/>
          </a:bodyPr>
          <a:lstStyle/>
          <a:p>
            <a:pPr algn="ctr"/>
            <a:r>
              <a:rPr lang="en-US" sz="4400" b="1" dirty="0">
                <a:latin typeface="+mj-lt"/>
              </a:rPr>
              <a:t>DUO Multi-factor Authentication </a:t>
            </a:r>
          </a:p>
        </p:txBody>
      </p:sp>
      <p:sp>
        <p:nvSpPr>
          <p:cNvPr id="7" name="TextBox 6">
            <a:extLst>
              <a:ext uri="{FF2B5EF4-FFF2-40B4-BE49-F238E27FC236}">
                <a16:creationId xmlns:a16="http://schemas.microsoft.com/office/drawing/2014/main" id="{A87F8D1E-44D2-DF4F-9FC5-D5FCD93D39FF}"/>
              </a:ext>
            </a:extLst>
          </p:cNvPr>
          <p:cNvSpPr txBox="1"/>
          <p:nvPr/>
        </p:nvSpPr>
        <p:spPr>
          <a:xfrm>
            <a:off x="3487666" y="3776258"/>
            <a:ext cx="9785267" cy="523220"/>
          </a:xfrm>
          <a:prstGeom prst="rect">
            <a:avLst/>
          </a:prstGeom>
          <a:noFill/>
        </p:spPr>
        <p:txBody>
          <a:bodyPr wrap="square" rtlCol="0">
            <a:spAutoFit/>
          </a:bodyPr>
          <a:lstStyle/>
          <a:p>
            <a:r>
              <a:rPr lang="en-US" sz="2800" dirty="0"/>
              <a:t>From this page you can:</a:t>
            </a:r>
          </a:p>
        </p:txBody>
      </p:sp>
      <p:grpSp>
        <p:nvGrpSpPr>
          <p:cNvPr id="9" name="Group 8">
            <a:extLst>
              <a:ext uri="{FF2B5EF4-FFF2-40B4-BE49-F238E27FC236}">
                <a16:creationId xmlns:a16="http://schemas.microsoft.com/office/drawing/2014/main" id="{2CA5D24B-836B-874D-3C1D-410C4D2CD6C0}"/>
              </a:ext>
            </a:extLst>
          </p:cNvPr>
          <p:cNvGrpSpPr/>
          <p:nvPr/>
        </p:nvGrpSpPr>
        <p:grpSpPr>
          <a:xfrm>
            <a:off x="3922982" y="4420778"/>
            <a:ext cx="7381668" cy="2090647"/>
            <a:chOff x="2674582" y="2002202"/>
            <a:chExt cx="7381668" cy="2090647"/>
          </a:xfrm>
          <a:solidFill>
            <a:schemeClr val="bg1">
              <a:lumMod val="95000"/>
            </a:schemeClr>
          </a:solidFill>
          <a:effectLst>
            <a:outerShdw blurRad="63500" sx="102000" sy="102000" algn="ctr" rotWithShape="0">
              <a:prstClr val="black">
                <a:alpha val="40000"/>
              </a:prstClr>
            </a:outerShdw>
          </a:effectLst>
        </p:grpSpPr>
        <p:grpSp>
          <p:nvGrpSpPr>
            <p:cNvPr id="10" name="Group 9">
              <a:extLst>
                <a:ext uri="{FF2B5EF4-FFF2-40B4-BE49-F238E27FC236}">
                  <a16:creationId xmlns:a16="http://schemas.microsoft.com/office/drawing/2014/main" id="{3BCEE971-8733-E902-60CA-040282A8F19F}"/>
                </a:ext>
              </a:extLst>
            </p:cNvPr>
            <p:cNvGrpSpPr/>
            <p:nvPr/>
          </p:nvGrpSpPr>
          <p:grpSpPr>
            <a:xfrm>
              <a:off x="2674582" y="2736002"/>
              <a:ext cx="7381668" cy="1356847"/>
              <a:chOff x="2620475" y="2514756"/>
              <a:chExt cx="7381668" cy="1356847"/>
            </a:xfrm>
            <a:grpFill/>
          </p:grpSpPr>
          <p:sp>
            <p:nvSpPr>
              <p:cNvPr id="13" name="Rectangle: Rounded Corners 12">
                <a:extLst>
                  <a:ext uri="{FF2B5EF4-FFF2-40B4-BE49-F238E27FC236}">
                    <a16:creationId xmlns:a16="http://schemas.microsoft.com/office/drawing/2014/main" id="{F33D0EEC-D781-707B-5A5E-609D1EF277BC}"/>
                  </a:ext>
                </a:extLst>
              </p:cNvPr>
              <p:cNvSpPr/>
              <p:nvPr/>
            </p:nvSpPr>
            <p:spPr>
              <a:xfrm>
                <a:off x="2620475" y="2514756"/>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Add a new device or edit your settings for DUO</a:t>
                </a:r>
              </a:p>
            </p:txBody>
          </p:sp>
          <p:sp>
            <p:nvSpPr>
              <p:cNvPr id="14" name="Rectangle: Rounded Corners 13">
                <a:extLst>
                  <a:ext uri="{FF2B5EF4-FFF2-40B4-BE49-F238E27FC236}">
                    <a16:creationId xmlns:a16="http://schemas.microsoft.com/office/drawing/2014/main" id="{51F7277C-4188-AF39-A91C-8F9BBD395B76}"/>
                  </a:ext>
                </a:extLst>
              </p:cNvPr>
              <p:cNvSpPr/>
              <p:nvPr/>
            </p:nvSpPr>
            <p:spPr>
              <a:xfrm>
                <a:off x="2620475" y="3275388"/>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can download the DUO Mobile app on your smartphone or tablet</a:t>
                </a:r>
              </a:p>
            </p:txBody>
          </p:sp>
        </p:grpSp>
        <p:sp>
          <p:nvSpPr>
            <p:cNvPr id="11" name="Rectangle: Rounded Corners 10">
              <a:extLst>
                <a:ext uri="{FF2B5EF4-FFF2-40B4-BE49-F238E27FC236}">
                  <a16:creationId xmlns:a16="http://schemas.microsoft.com/office/drawing/2014/main" id="{BD385B14-BF93-7762-AF4B-CE269915F21E}"/>
                </a:ext>
              </a:extLst>
            </p:cNvPr>
            <p:cNvSpPr/>
            <p:nvPr/>
          </p:nvSpPr>
          <p:spPr>
            <a:xfrm>
              <a:off x="2674582" y="2002202"/>
              <a:ext cx="7381668"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Choose your Authentication Method if you have registered a device (Download the DUO Mobile App and use the PUSH Function!)</a:t>
              </a:r>
            </a:p>
          </p:txBody>
        </p:sp>
      </p:grpSp>
      <p:sp>
        <p:nvSpPr>
          <p:cNvPr id="4" name="TextBox 3">
            <a:extLst>
              <a:ext uri="{FF2B5EF4-FFF2-40B4-BE49-F238E27FC236}">
                <a16:creationId xmlns:a16="http://schemas.microsoft.com/office/drawing/2014/main" id="{04EA7158-F235-887F-CE44-8CBC3E051611}"/>
              </a:ext>
            </a:extLst>
          </p:cNvPr>
          <p:cNvSpPr txBox="1"/>
          <p:nvPr/>
        </p:nvSpPr>
        <p:spPr>
          <a:xfrm>
            <a:off x="878614" y="1111279"/>
            <a:ext cx="9986481" cy="369332"/>
          </a:xfrm>
          <a:prstGeom prst="rect">
            <a:avLst/>
          </a:prstGeom>
          <a:noFill/>
        </p:spPr>
        <p:txBody>
          <a:bodyPr wrap="square" rtlCol="0">
            <a:spAutoFit/>
          </a:bodyPr>
          <a:lstStyle/>
          <a:p>
            <a:r>
              <a:rPr lang="en-US" dirty="0"/>
              <a:t>   New Duo Prompt	                                                                          Current DUO prompt</a:t>
            </a:r>
          </a:p>
        </p:txBody>
      </p:sp>
      <p:pic>
        <p:nvPicPr>
          <p:cNvPr id="8" name="Picture 7">
            <a:extLst>
              <a:ext uri="{FF2B5EF4-FFF2-40B4-BE49-F238E27FC236}">
                <a16:creationId xmlns:a16="http://schemas.microsoft.com/office/drawing/2014/main" id="{68A0F0C5-6BCB-67EE-E164-E4FD404EACF6}"/>
              </a:ext>
            </a:extLst>
          </p:cNvPr>
          <p:cNvPicPr>
            <a:picLocks noChangeAspect="1"/>
          </p:cNvPicPr>
          <p:nvPr/>
        </p:nvPicPr>
        <p:blipFill>
          <a:blip r:embed="rId3"/>
          <a:stretch>
            <a:fillRect/>
          </a:stretch>
        </p:blipFill>
        <p:spPr>
          <a:xfrm>
            <a:off x="5582640" y="1786993"/>
            <a:ext cx="4460248" cy="1824848"/>
          </a:xfrm>
          <a:prstGeom prst="rect">
            <a:avLst/>
          </a:prstGeom>
          <a:effectLst>
            <a:outerShdw blurRad="63500" sx="102000" sy="102000" algn="ctr" rotWithShape="0">
              <a:prstClr val="black">
                <a:alpha val="40000"/>
              </a:prstClr>
            </a:outerShdw>
          </a:effectLst>
        </p:spPr>
      </p:pic>
      <p:pic>
        <p:nvPicPr>
          <p:cNvPr id="12" name="Picture 11" descr="A screenshot of a phone&#10;&#10;Description automatically generated">
            <a:extLst>
              <a:ext uri="{FF2B5EF4-FFF2-40B4-BE49-F238E27FC236}">
                <a16:creationId xmlns:a16="http://schemas.microsoft.com/office/drawing/2014/main" id="{91326EDC-CA1A-2592-C1EF-C9A13F574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73" y="1632437"/>
            <a:ext cx="2782506" cy="34647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2953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41CC-9878-A747-A331-A7A7A2D3A6A6}"/>
              </a:ext>
            </a:extLst>
          </p:cNvPr>
          <p:cNvSpPr>
            <a:spLocks noGrp="1"/>
          </p:cNvSpPr>
          <p:nvPr>
            <p:ph type="title"/>
          </p:nvPr>
        </p:nvSpPr>
        <p:spPr>
          <a:xfrm>
            <a:off x="96982" y="202840"/>
            <a:ext cx="8229600" cy="1143000"/>
          </a:xfrm>
        </p:spPr>
        <p:txBody>
          <a:bodyPr>
            <a:noAutofit/>
          </a:bodyPr>
          <a:lstStyle/>
          <a:p>
            <a:r>
              <a:rPr lang="en-US" b="1" dirty="0"/>
              <a:t>DUO Best Practices</a:t>
            </a:r>
            <a:br>
              <a:rPr lang="en-US" b="1" dirty="0"/>
            </a:br>
            <a:endParaRPr lang="en-US" b="1" dirty="0"/>
          </a:p>
        </p:txBody>
      </p:sp>
      <p:pic>
        <p:nvPicPr>
          <p:cNvPr id="8" name="Picture 7">
            <a:extLst>
              <a:ext uri="{FF2B5EF4-FFF2-40B4-BE49-F238E27FC236}">
                <a16:creationId xmlns:a16="http://schemas.microsoft.com/office/drawing/2014/main" id="{5A4417B9-FD36-3F45-A3C5-0F968FD20E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459337" y="4838536"/>
            <a:ext cx="3273326" cy="1718496"/>
          </a:xfrm>
          <a:prstGeom prst="rect">
            <a:avLst/>
          </a:prstGeom>
        </p:spPr>
      </p:pic>
      <p:grpSp>
        <p:nvGrpSpPr>
          <p:cNvPr id="5" name="Group 4">
            <a:extLst>
              <a:ext uri="{FF2B5EF4-FFF2-40B4-BE49-F238E27FC236}">
                <a16:creationId xmlns:a16="http://schemas.microsoft.com/office/drawing/2014/main" id="{D6C0E467-302E-A864-32DB-0E6490CB2CB5}"/>
              </a:ext>
            </a:extLst>
          </p:cNvPr>
          <p:cNvGrpSpPr/>
          <p:nvPr/>
        </p:nvGrpSpPr>
        <p:grpSpPr>
          <a:xfrm>
            <a:off x="2758741" y="1662201"/>
            <a:ext cx="7392143" cy="2859973"/>
            <a:chOff x="2540514" y="986045"/>
            <a:chExt cx="7392143" cy="2859973"/>
          </a:xfrm>
          <a:solidFill>
            <a:schemeClr val="bg1">
              <a:lumMod val="95000"/>
            </a:schemeClr>
          </a:solidFill>
          <a:effectLst>
            <a:outerShdw blurRad="63500" sx="102000" sy="102000" algn="ctr" rotWithShape="0">
              <a:prstClr val="black">
                <a:alpha val="40000"/>
              </a:prstClr>
            </a:outerShdw>
          </a:effectLst>
        </p:grpSpPr>
        <p:grpSp>
          <p:nvGrpSpPr>
            <p:cNvPr id="41" name="Group 40">
              <a:extLst>
                <a:ext uri="{FF2B5EF4-FFF2-40B4-BE49-F238E27FC236}">
                  <a16:creationId xmlns:a16="http://schemas.microsoft.com/office/drawing/2014/main" id="{12F7C353-2CB1-85FC-60B7-C432AAB9DCBE}"/>
                </a:ext>
              </a:extLst>
            </p:cNvPr>
            <p:cNvGrpSpPr/>
            <p:nvPr/>
          </p:nvGrpSpPr>
          <p:grpSpPr>
            <a:xfrm>
              <a:off x="2550989" y="986045"/>
              <a:ext cx="7381668" cy="2090647"/>
              <a:chOff x="2674582" y="2002202"/>
              <a:chExt cx="7381668" cy="2090647"/>
            </a:xfrm>
            <a:grpFill/>
          </p:grpSpPr>
          <p:grpSp>
            <p:nvGrpSpPr>
              <p:cNvPr id="43" name="Group 42">
                <a:extLst>
                  <a:ext uri="{FF2B5EF4-FFF2-40B4-BE49-F238E27FC236}">
                    <a16:creationId xmlns:a16="http://schemas.microsoft.com/office/drawing/2014/main" id="{69FE2C87-E1BA-0CCD-AE3A-49818AC7FED6}"/>
                  </a:ext>
                </a:extLst>
              </p:cNvPr>
              <p:cNvGrpSpPr/>
              <p:nvPr/>
            </p:nvGrpSpPr>
            <p:grpSpPr>
              <a:xfrm>
                <a:off x="2674582" y="2736002"/>
                <a:ext cx="7381668" cy="1356847"/>
                <a:chOff x="2620475" y="2514756"/>
                <a:chExt cx="7381668" cy="1356847"/>
              </a:xfrm>
              <a:grpFill/>
            </p:grpSpPr>
            <p:sp>
              <p:nvSpPr>
                <p:cNvPr id="45" name="Rectangle: Rounded Corners 44">
                  <a:extLst>
                    <a:ext uri="{FF2B5EF4-FFF2-40B4-BE49-F238E27FC236}">
                      <a16:creationId xmlns:a16="http://schemas.microsoft.com/office/drawing/2014/main" id="{5A7E7574-40D7-0CFB-B260-F5697AD502EA}"/>
                    </a:ext>
                  </a:extLst>
                </p:cNvPr>
                <p:cNvSpPr/>
                <p:nvPr/>
              </p:nvSpPr>
              <p:spPr>
                <a:xfrm>
                  <a:off x="2620475" y="2514756"/>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Register a 2nd Device</a:t>
                  </a:r>
                </a:p>
              </p:txBody>
            </p:sp>
            <p:sp>
              <p:nvSpPr>
                <p:cNvPr id="46" name="Rectangle: Rounded Corners 45">
                  <a:extLst>
                    <a:ext uri="{FF2B5EF4-FFF2-40B4-BE49-F238E27FC236}">
                      <a16:creationId xmlns:a16="http://schemas.microsoft.com/office/drawing/2014/main" id="{8EE09B2F-DD89-76DD-B722-C2755266ACD9}"/>
                    </a:ext>
                  </a:extLst>
                </p:cNvPr>
                <p:cNvSpPr/>
                <p:nvPr/>
              </p:nvSpPr>
              <p:spPr>
                <a:xfrm>
                  <a:off x="2620475" y="3275388"/>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Use a Face Recognition Lock or Pass Code Lock on your personal Device</a:t>
                  </a:r>
                </a:p>
              </p:txBody>
            </p:sp>
          </p:grpSp>
          <p:sp>
            <p:nvSpPr>
              <p:cNvPr id="44" name="Rectangle: Rounded Corners 43">
                <a:extLst>
                  <a:ext uri="{FF2B5EF4-FFF2-40B4-BE49-F238E27FC236}">
                    <a16:creationId xmlns:a16="http://schemas.microsoft.com/office/drawing/2014/main" id="{02C07871-A74A-7EF2-828A-827B97F1FDD1}"/>
                  </a:ext>
                </a:extLst>
              </p:cNvPr>
              <p:cNvSpPr/>
              <p:nvPr/>
            </p:nvSpPr>
            <p:spPr>
              <a:xfrm>
                <a:off x="2674582" y="2002202"/>
                <a:ext cx="7381668"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Download the DUO Mobile App and utilize the Push Function</a:t>
                </a:r>
              </a:p>
            </p:txBody>
          </p:sp>
        </p:grpSp>
        <p:sp>
          <p:nvSpPr>
            <p:cNvPr id="42" name="Rectangle: Rounded Corners 41">
              <a:extLst>
                <a:ext uri="{FF2B5EF4-FFF2-40B4-BE49-F238E27FC236}">
                  <a16:creationId xmlns:a16="http://schemas.microsoft.com/office/drawing/2014/main" id="{C2A1C3B8-907A-0DA9-5810-E11D03AC8D48}"/>
                </a:ext>
              </a:extLst>
            </p:cNvPr>
            <p:cNvSpPr/>
            <p:nvPr/>
          </p:nvSpPr>
          <p:spPr>
            <a:xfrm>
              <a:off x="2540514" y="3249803"/>
              <a:ext cx="7381668" cy="596215"/>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Check the "Remember Me for 7 Days" Box (do not use on public/shared devices) </a:t>
              </a:r>
            </a:p>
          </p:txBody>
        </p:sp>
      </p:grpSp>
      <p:sp>
        <p:nvSpPr>
          <p:cNvPr id="18" name="Freeform: Shape 17">
            <a:extLst>
              <a:ext uri="{FF2B5EF4-FFF2-40B4-BE49-F238E27FC236}">
                <a16:creationId xmlns:a16="http://schemas.microsoft.com/office/drawing/2014/main" id="{C1F020D7-007E-11CA-EDBD-1DDCE3EAE372}"/>
              </a:ext>
            </a:extLst>
          </p:cNvPr>
          <p:cNvSpPr/>
          <p:nvPr/>
        </p:nvSpPr>
        <p:spPr>
          <a:xfrm>
            <a:off x="2062997" y="4016184"/>
            <a:ext cx="448229" cy="415763"/>
          </a:xfrm>
          <a:custGeom>
            <a:avLst/>
            <a:gdLst>
              <a:gd name="connsiteX0" fmla="*/ 361750 w 723499"/>
              <a:gd name="connsiteY0" fmla="*/ 19050 h 723500"/>
              <a:gd name="connsiteX1" fmla="*/ 704450 w 723499"/>
              <a:gd name="connsiteY1" fmla="*/ 361750 h 723500"/>
              <a:gd name="connsiteX2" fmla="*/ 361750 w 723499"/>
              <a:gd name="connsiteY2" fmla="*/ 704450 h 723500"/>
              <a:gd name="connsiteX3" fmla="*/ 19050 w 723499"/>
              <a:gd name="connsiteY3" fmla="*/ 361750 h 723500"/>
              <a:gd name="connsiteX4" fmla="*/ 361750 w 723499"/>
              <a:gd name="connsiteY4" fmla="*/ 19050 h 723500"/>
              <a:gd name="connsiteX5" fmla="*/ 361750 w 723499"/>
              <a:gd name="connsiteY5" fmla="*/ 0 h 723500"/>
              <a:gd name="connsiteX6" fmla="*/ 0 w 723499"/>
              <a:gd name="connsiteY6" fmla="*/ 361750 h 723500"/>
              <a:gd name="connsiteX7" fmla="*/ 361750 w 723499"/>
              <a:gd name="connsiteY7" fmla="*/ 723500 h 723500"/>
              <a:gd name="connsiteX8" fmla="*/ 723500 w 723499"/>
              <a:gd name="connsiteY8" fmla="*/ 361750 h 723500"/>
              <a:gd name="connsiteX9" fmla="*/ 362093 w 723499"/>
              <a:gd name="connsiteY9" fmla="*/ 0 h 723500"/>
              <a:gd name="connsiteX10" fmla="*/ 361750 w 723499"/>
              <a:gd name="connsiteY10" fmla="*/ 0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50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chemeClr val="bg1">
              <a:lumMod val="95000"/>
            </a:schemeClr>
          </a:solidFill>
          <a:ln w="9525"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C8D46D9-4EE9-9F86-9799-5EC81ED74027}"/>
              </a:ext>
            </a:extLst>
          </p:cNvPr>
          <p:cNvGrpSpPr/>
          <p:nvPr/>
        </p:nvGrpSpPr>
        <p:grpSpPr>
          <a:xfrm>
            <a:off x="2062997" y="1747335"/>
            <a:ext cx="470111" cy="2684612"/>
            <a:chOff x="2033068" y="1653386"/>
            <a:chExt cx="470111" cy="2684612"/>
          </a:xfrm>
        </p:grpSpPr>
        <p:grpSp>
          <p:nvGrpSpPr>
            <p:cNvPr id="48" name="Graphic 15" descr="Badge 3 outline">
              <a:extLst>
                <a:ext uri="{FF2B5EF4-FFF2-40B4-BE49-F238E27FC236}">
                  <a16:creationId xmlns:a16="http://schemas.microsoft.com/office/drawing/2014/main" id="{2FE90E87-205D-E738-4AF7-6AC18691AA61}"/>
                </a:ext>
              </a:extLst>
            </p:cNvPr>
            <p:cNvGrpSpPr/>
            <p:nvPr/>
          </p:nvGrpSpPr>
          <p:grpSpPr>
            <a:xfrm>
              <a:off x="2033068" y="3165634"/>
              <a:ext cx="454924" cy="390313"/>
              <a:chOff x="7326365" y="2746112"/>
              <a:chExt cx="723499" cy="723500"/>
            </a:xfrm>
            <a:solidFill>
              <a:srgbClr val="000000"/>
            </a:solidFill>
          </p:grpSpPr>
          <p:sp>
            <p:nvSpPr>
              <p:cNvPr id="58" name="Freeform: Shape 57">
                <a:extLst>
                  <a:ext uri="{FF2B5EF4-FFF2-40B4-BE49-F238E27FC236}">
                    <a16:creationId xmlns:a16="http://schemas.microsoft.com/office/drawing/2014/main" id="{C442D27B-F8B0-5A48-6C4A-F35FF7D0D7AB}"/>
                  </a:ext>
                </a:extLst>
              </p:cNvPr>
              <p:cNvSpPr/>
              <p:nvPr/>
            </p:nvSpPr>
            <p:spPr>
              <a:xfrm>
                <a:off x="7326365" y="2746112"/>
                <a:ext cx="723499" cy="723500"/>
              </a:xfrm>
              <a:custGeom>
                <a:avLst/>
                <a:gdLst>
                  <a:gd name="connsiteX0" fmla="*/ 361750 w 723499"/>
                  <a:gd name="connsiteY0" fmla="*/ 19050 h 723500"/>
                  <a:gd name="connsiteX1" fmla="*/ 704450 w 723499"/>
                  <a:gd name="connsiteY1" fmla="*/ 361750 h 723500"/>
                  <a:gd name="connsiteX2" fmla="*/ 361750 w 723499"/>
                  <a:gd name="connsiteY2" fmla="*/ 704450 h 723500"/>
                  <a:gd name="connsiteX3" fmla="*/ 19050 w 723499"/>
                  <a:gd name="connsiteY3" fmla="*/ 361750 h 723500"/>
                  <a:gd name="connsiteX4" fmla="*/ 361750 w 723499"/>
                  <a:gd name="connsiteY4" fmla="*/ 19050 h 723500"/>
                  <a:gd name="connsiteX5" fmla="*/ 361750 w 723499"/>
                  <a:gd name="connsiteY5" fmla="*/ 0 h 723500"/>
                  <a:gd name="connsiteX6" fmla="*/ 0 w 723499"/>
                  <a:gd name="connsiteY6" fmla="*/ 361750 h 723500"/>
                  <a:gd name="connsiteX7" fmla="*/ 361750 w 723499"/>
                  <a:gd name="connsiteY7" fmla="*/ 723500 h 723500"/>
                  <a:gd name="connsiteX8" fmla="*/ 723500 w 723499"/>
                  <a:gd name="connsiteY8" fmla="*/ 361750 h 723500"/>
                  <a:gd name="connsiteX9" fmla="*/ 362093 w 723499"/>
                  <a:gd name="connsiteY9" fmla="*/ 0 h 723500"/>
                  <a:gd name="connsiteX10" fmla="*/ 361750 w 723499"/>
                  <a:gd name="connsiteY10" fmla="*/ 0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50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B88F2D3-6408-5439-B78F-1223AE6F6936}"/>
                  </a:ext>
                </a:extLst>
              </p:cNvPr>
              <p:cNvSpPr/>
              <p:nvPr/>
            </p:nvSpPr>
            <p:spPr>
              <a:xfrm>
                <a:off x="7598665" y="2947833"/>
                <a:ext cx="172170" cy="324438"/>
              </a:xfrm>
              <a:custGeom>
                <a:avLst/>
                <a:gdLst>
                  <a:gd name="connsiteX0" fmla="*/ 67218 w 172170"/>
                  <a:gd name="connsiteY0" fmla="*/ 324403 h 324438"/>
                  <a:gd name="connsiteX1" fmla="*/ 0 w 172170"/>
                  <a:gd name="connsiteY1" fmla="*/ 308601 h 324438"/>
                  <a:gd name="connsiteX2" fmla="*/ 0 w 172170"/>
                  <a:gd name="connsiteY2" fmla="*/ 285284 h 324438"/>
                  <a:gd name="connsiteX3" fmla="*/ 68104 w 172170"/>
                  <a:gd name="connsiteY3" fmla="*/ 306286 h 324438"/>
                  <a:gd name="connsiteX4" fmla="*/ 98212 w 172170"/>
                  <a:gd name="connsiteY4" fmla="*/ 302381 h 324438"/>
                  <a:gd name="connsiteX5" fmla="*/ 124244 w 172170"/>
                  <a:gd name="connsiteY5" fmla="*/ 289884 h 324438"/>
                  <a:gd name="connsiteX6" fmla="*/ 142504 w 172170"/>
                  <a:gd name="connsiteY6" fmla="*/ 267977 h 324438"/>
                  <a:gd name="connsiteX7" fmla="*/ 149352 w 172170"/>
                  <a:gd name="connsiteY7" fmla="*/ 236201 h 324438"/>
                  <a:gd name="connsiteX8" fmla="*/ 124416 w 172170"/>
                  <a:gd name="connsiteY8" fmla="*/ 183090 h 324438"/>
                  <a:gd name="connsiteX9" fmla="*/ 53149 w 172170"/>
                  <a:gd name="connsiteY9" fmla="*/ 165497 h 324438"/>
                  <a:gd name="connsiteX10" fmla="*/ 31032 w 172170"/>
                  <a:gd name="connsiteY10" fmla="*/ 165497 h 324438"/>
                  <a:gd name="connsiteX11" fmla="*/ 31032 w 172170"/>
                  <a:gd name="connsiteY11" fmla="*/ 147400 h 324438"/>
                  <a:gd name="connsiteX12" fmla="*/ 51149 w 172170"/>
                  <a:gd name="connsiteY12" fmla="*/ 147400 h 324438"/>
                  <a:gd name="connsiteX13" fmla="*/ 115710 w 172170"/>
                  <a:gd name="connsiteY13" fmla="*/ 130255 h 324438"/>
                  <a:gd name="connsiteX14" fmla="*/ 137979 w 172170"/>
                  <a:gd name="connsiteY14" fmla="*/ 79772 h 324438"/>
                  <a:gd name="connsiteX15" fmla="*/ 121434 w 172170"/>
                  <a:gd name="connsiteY15" fmla="*/ 34167 h 324438"/>
                  <a:gd name="connsiteX16" fmla="*/ 72571 w 172170"/>
                  <a:gd name="connsiteY16" fmla="*/ 18307 h 324438"/>
                  <a:gd name="connsiteX17" fmla="*/ 12506 w 172170"/>
                  <a:gd name="connsiteY17" fmla="*/ 37357 h 324438"/>
                  <a:gd name="connsiteX18" fmla="*/ 12506 w 172170"/>
                  <a:gd name="connsiteY18" fmla="*/ 16755 h 324438"/>
                  <a:gd name="connsiteX19" fmla="*/ 78600 w 172170"/>
                  <a:gd name="connsiteY19" fmla="*/ 0 h 324438"/>
                  <a:gd name="connsiteX20" fmla="*/ 110233 w 172170"/>
                  <a:gd name="connsiteY20" fmla="*/ 4544 h 324438"/>
                  <a:gd name="connsiteX21" fmla="*/ 136446 w 172170"/>
                  <a:gd name="connsiteY21" fmla="*/ 18126 h 324438"/>
                  <a:gd name="connsiteX22" fmla="*/ 154305 w 172170"/>
                  <a:gd name="connsiteY22" fmla="*/ 40682 h 324438"/>
                  <a:gd name="connsiteX23" fmla="*/ 160972 w 172170"/>
                  <a:gd name="connsiteY23" fmla="*/ 72343 h 324438"/>
                  <a:gd name="connsiteX24" fmla="*/ 100013 w 172170"/>
                  <a:gd name="connsiteY24" fmla="*/ 151067 h 324438"/>
                  <a:gd name="connsiteX25" fmla="*/ 97584 w 172170"/>
                  <a:gd name="connsiteY25" fmla="*/ 151743 h 324438"/>
                  <a:gd name="connsiteX26" fmla="*/ 97584 w 172170"/>
                  <a:gd name="connsiteY26" fmla="*/ 158134 h 324438"/>
                  <a:gd name="connsiteX27" fmla="*/ 100546 w 172170"/>
                  <a:gd name="connsiteY27" fmla="*/ 158477 h 324438"/>
                  <a:gd name="connsiteX28" fmla="*/ 128835 w 172170"/>
                  <a:gd name="connsiteY28" fmla="*/ 165935 h 324438"/>
                  <a:gd name="connsiteX29" fmla="*/ 151486 w 172170"/>
                  <a:gd name="connsiteY29" fmla="*/ 181090 h 324438"/>
                  <a:gd name="connsiteX30" fmla="*/ 166611 w 172170"/>
                  <a:gd name="connsiteY30" fmla="*/ 203693 h 324438"/>
                  <a:gd name="connsiteX31" fmla="*/ 172155 w 172170"/>
                  <a:gd name="connsiteY31" fmla="*/ 233077 h 324438"/>
                  <a:gd name="connsiteX32" fmla="*/ 164001 w 172170"/>
                  <a:gd name="connsiteY32" fmla="*/ 272044 h 324438"/>
                  <a:gd name="connsiteX33" fmla="*/ 141675 w 172170"/>
                  <a:gd name="connsiteY33" fmla="*/ 300619 h 324438"/>
                  <a:gd name="connsiteX34" fmla="*/ 108299 w 172170"/>
                  <a:gd name="connsiteY34" fmla="*/ 318345 h 324438"/>
                  <a:gd name="connsiteX35" fmla="*/ 67218 w 172170"/>
                  <a:gd name="connsiteY35" fmla="*/ 324403 h 32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170" h="324438">
                    <a:moveTo>
                      <a:pt x="67218" y="324403"/>
                    </a:moveTo>
                    <a:cubicBezTo>
                      <a:pt x="43833" y="324936"/>
                      <a:pt x="20698" y="319497"/>
                      <a:pt x="0" y="308601"/>
                    </a:cubicBezTo>
                    <a:lnTo>
                      <a:pt x="0" y="285284"/>
                    </a:lnTo>
                    <a:cubicBezTo>
                      <a:pt x="20205" y="298696"/>
                      <a:pt x="43854" y="305989"/>
                      <a:pt x="68104" y="306286"/>
                    </a:cubicBezTo>
                    <a:cubicBezTo>
                      <a:pt x="78268" y="306314"/>
                      <a:pt x="88392" y="305001"/>
                      <a:pt x="98212" y="302381"/>
                    </a:cubicBezTo>
                    <a:cubicBezTo>
                      <a:pt x="107609" y="299918"/>
                      <a:pt x="116446" y="295675"/>
                      <a:pt x="124244" y="289884"/>
                    </a:cubicBezTo>
                    <a:cubicBezTo>
                      <a:pt x="131920" y="284069"/>
                      <a:pt x="138167" y="276576"/>
                      <a:pt x="142504" y="267977"/>
                    </a:cubicBezTo>
                    <a:cubicBezTo>
                      <a:pt x="147282" y="258081"/>
                      <a:pt x="149630" y="247187"/>
                      <a:pt x="149352" y="236201"/>
                    </a:cubicBezTo>
                    <a:cubicBezTo>
                      <a:pt x="150558" y="215420"/>
                      <a:pt x="141176" y="195437"/>
                      <a:pt x="124416" y="183090"/>
                    </a:cubicBezTo>
                    <a:cubicBezTo>
                      <a:pt x="108223" y="171412"/>
                      <a:pt x="84230" y="165497"/>
                      <a:pt x="53149" y="165497"/>
                    </a:cubicBezTo>
                    <a:lnTo>
                      <a:pt x="31032" y="165497"/>
                    </a:lnTo>
                    <a:lnTo>
                      <a:pt x="31032" y="147400"/>
                    </a:lnTo>
                    <a:lnTo>
                      <a:pt x="51149" y="147400"/>
                    </a:lnTo>
                    <a:cubicBezTo>
                      <a:pt x="79458" y="147400"/>
                      <a:pt x="101175" y="141685"/>
                      <a:pt x="115710" y="130255"/>
                    </a:cubicBezTo>
                    <a:cubicBezTo>
                      <a:pt x="130813" y="117983"/>
                      <a:pt x="139098" y="99200"/>
                      <a:pt x="137979" y="79772"/>
                    </a:cubicBezTo>
                    <a:cubicBezTo>
                      <a:pt x="139075" y="62927"/>
                      <a:pt x="133076" y="46391"/>
                      <a:pt x="121434" y="34167"/>
                    </a:cubicBezTo>
                    <a:cubicBezTo>
                      <a:pt x="107825" y="22734"/>
                      <a:pt x="90301" y="17046"/>
                      <a:pt x="72571" y="18307"/>
                    </a:cubicBezTo>
                    <a:cubicBezTo>
                      <a:pt x="51126" y="18705"/>
                      <a:pt x="30260" y="25323"/>
                      <a:pt x="12506" y="37357"/>
                    </a:cubicBezTo>
                    <a:lnTo>
                      <a:pt x="12506" y="16755"/>
                    </a:lnTo>
                    <a:cubicBezTo>
                      <a:pt x="32838" y="5854"/>
                      <a:pt x="55531" y="102"/>
                      <a:pt x="78600" y="0"/>
                    </a:cubicBezTo>
                    <a:cubicBezTo>
                      <a:pt x="89309" y="-28"/>
                      <a:pt x="99965" y="1502"/>
                      <a:pt x="110233" y="4544"/>
                    </a:cubicBezTo>
                    <a:cubicBezTo>
                      <a:pt x="119771" y="7321"/>
                      <a:pt x="128675" y="11935"/>
                      <a:pt x="136446" y="18126"/>
                    </a:cubicBezTo>
                    <a:cubicBezTo>
                      <a:pt x="143961" y="24264"/>
                      <a:pt x="150054" y="31960"/>
                      <a:pt x="154305" y="40682"/>
                    </a:cubicBezTo>
                    <a:cubicBezTo>
                      <a:pt x="158940" y="50580"/>
                      <a:pt x="161222" y="61416"/>
                      <a:pt x="160972" y="72343"/>
                    </a:cubicBezTo>
                    <a:cubicBezTo>
                      <a:pt x="160972" y="113757"/>
                      <a:pt x="141027" y="139513"/>
                      <a:pt x="100013" y="151067"/>
                    </a:cubicBezTo>
                    <a:lnTo>
                      <a:pt x="97584" y="151743"/>
                    </a:lnTo>
                    <a:lnTo>
                      <a:pt x="97584" y="158134"/>
                    </a:lnTo>
                    <a:lnTo>
                      <a:pt x="100546" y="158477"/>
                    </a:lnTo>
                    <a:cubicBezTo>
                      <a:pt x="110292" y="159553"/>
                      <a:pt x="119825" y="162066"/>
                      <a:pt x="128835" y="165935"/>
                    </a:cubicBezTo>
                    <a:cubicBezTo>
                      <a:pt x="137262" y="169534"/>
                      <a:pt x="144944" y="174673"/>
                      <a:pt x="151486" y="181090"/>
                    </a:cubicBezTo>
                    <a:cubicBezTo>
                      <a:pt x="157964" y="187557"/>
                      <a:pt x="163103" y="195238"/>
                      <a:pt x="166611" y="203693"/>
                    </a:cubicBezTo>
                    <a:cubicBezTo>
                      <a:pt x="170412" y="213017"/>
                      <a:pt x="172297" y="223009"/>
                      <a:pt x="172155" y="233077"/>
                    </a:cubicBezTo>
                    <a:cubicBezTo>
                      <a:pt x="172405" y="246514"/>
                      <a:pt x="169618" y="259835"/>
                      <a:pt x="164001" y="272044"/>
                    </a:cubicBezTo>
                    <a:cubicBezTo>
                      <a:pt x="158756" y="283098"/>
                      <a:pt x="151132" y="292856"/>
                      <a:pt x="141675" y="300619"/>
                    </a:cubicBezTo>
                    <a:cubicBezTo>
                      <a:pt x="131777" y="308595"/>
                      <a:pt x="120450" y="314611"/>
                      <a:pt x="108299" y="318345"/>
                    </a:cubicBezTo>
                    <a:cubicBezTo>
                      <a:pt x="94997" y="322457"/>
                      <a:pt x="81142" y="324500"/>
                      <a:pt x="67218" y="324403"/>
                    </a:cubicBezTo>
                    <a:close/>
                  </a:path>
                </a:pathLst>
              </a:custGeom>
              <a:solidFill>
                <a:srgbClr val="000000"/>
              </a:solidFill>
              <a:ln w="9525" cap="flat">
                <a:noFill/>
                <a:prstDash val="solid"/>
                <a:miter/>
              </a:ln>
            </p:spPr>
            <p:txBody>
              <a:bodyPr rtlCol="0" anchor="ctr"/>
              <a:lstStyle/>
              <a:p>
                <a:endParaRPr lang="en-US"/>
              </a:p>
            </p:txBody>
          </p:sp>
        </p:grpSp>
        <p:grpSp>
          <p:nvGrpSpPr>
            <p:cNvPr id="49" name="Graphic 19" descr="Badge 1 outline">
              <a:extLst>
                <a:ext uri="{FF2B5EF4-FFF2-40B4-BE49-F238E27FC236}">
                  <a16:creationId xmlns:a16="http://schemas.microsoft.com/office/drawing/2014/main" id="{AAB4C066-08EA-595B-77CE-4BC720313E59}"/>
                </a:ext>
              </a:extLst>
            </p:cNvPr>
            <p:cNvGrpSpPr/>
            <p:nvPr/>
          </p:nvGrpSpPr>
          <p:grpSpPr>
            <a:xfrm>
              <a:off x="2056433" y="1653386"/>
              <a:ext cx="422735" cy="390313"/>
              <a:chOff x="7626361" y="3046112"/>
              <a:chExt cx="723503" cy="723503"/>
            </a:xfrm>
            <a:solidFill>
              <a:srgbClr val="000000"/>
            </a:solidFill>
          </p:grpSpPr>
          <p:sp>
            <p:nvSpPr>
              <p:cNvPr id="56" name="Freeform: Shape 55">
                <a:extLst>
                  <a:ext uri="{FF2B5EF4-FFF2-40B4-BE49-F238E27FC236}">
                    <a16:creationId xmlns:a16="http://schemas.microsoft.com/office/drawing/2014/main" id="{902C7207-6020-CD5A-5578-E8000E5E2BC1}"/>
                  </a:ext>
                </a:extLst>
              </p:cNvPr>
              <p:cNvSpPr/>
              <p:nvPr/>
            </p:nvSpPr>
            <p:spPr>
              <a:xfrm>
                <a:off x="7626361" y="3046112"/>
                <a:ext cx="723503" cy="723503"/>
              </a:xfrm>
              <a:custGeom>
                <a:avLst/>
                <a:gdLst>
                  <a:gd name="connsiteX0" fmla="*/ 361753 w 723503"/>
                  <a:gd name="connsiteY0" fmla="*/ 19050 h 723503"/>
                  <a:gd name="connsiteX1" fmla="*/ 704455 w 723503"/>
                  <a:gd name="connsiteY1" fmla="*/ 361752 h 723503"/>
                  <a:gd name="connsiteX2" fmla="*/ 361753 w 723503"/>
                  <a:gd name="connsiteY2" fmla="*/ 704454 h 723503"/>
                  <a:gd name="connsiteX3" fmla="*/ 19051 w 723503"/>
                  <a:gd name="connsiteY3" fmla="*/ 361752 h 723503"/>
                  <a:gd name="connsiteX4" fmla="*/ 361753 w 723503"/>
                  <a:gd name="connsiteY4" fmla="*/ 19052 h 723503"/>
                  <a:gd name="connsiteX5" fmla="*/ 361753 w 723503"/>
                  <a:gd name="connsiteY5" fmla="*/ 0 h 723503"/>
                  <a:gd name="connsiteX6" fmla="*/ 0 w 723503"/>
                  <a:gd name="connsiteY6" fmla="*/ 361751 h 723503"/>
                  <a:gd name="connsiteX7" fmla="*/ 361751 w 723503"/>
                  <a:gd name="connsiteY7" fmla="*/ 723504 h 723503"/>
                  <a:gd name="connsiteX8" fmla="*/ 723504 w 723503"/>
                  <a:gd name="connsiteY8" fmla="*/ 361753 h 723503"/>
                  <a:gd name="connsiteX9" fmla="*/ 362076 w 723503"/>
                  <a:gd name="connsiteY9" fmla="*/ 3 h 723503"/>
                  <a:gd name="connsiteX10" fmla="*/ 361753 w 723503"/>
                  <a:gd name="connsiteY10" fmla="*/ 3 h 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503" h="723503">
                    <a:moveTo>
                      <a:pt x="361753" y="19050"/>
                    </a:moveTo>
                    <a:cubicBezTo>
                      <a:pt x="551022" y="19050"/>
                      <a:pt x="704455" y="172483"/>
                      <a:pt x="704455" y="361752"/>
                    </a:cubicBezTo>
                    <a:cubicBezTo>
                      <a:pt x="704455" y="551021"/>
                      <a:pt x="551022" y="704454"/>
                      <a:pt x="361753" y="704454"/>
                    </a:cubicBezTo>
                    <a:cubicBezTo>
                      <a:pt x="172483" y="704454"/>
                      <a:pt x="19051" y="551021"/>
                      <a:pt x="19051" y="361752"/>
                    </a:cubicBezTo>
                    <a:cubicBezTo>
                      <a:pt x="19266" y="172572"/>
                      <a:pt x="172573" y="19266"/>
                      <a:pt x="361753" y="19052"/>
                    </a:cubicBezTo>
                    <a:moveTo>
                      <a:pt x="361753" y="0"/>
                    </a:moveTo>
                    <a:cubicBezTo>
                      <a:pt x="161963" y="-1"/>
                      <a:pt x="1" y="161961"/>
                      <a:pt x="0" y="361751"/>
                    </a:cubicBezTo>
                    <a:cubicBezTo>
                      <a:pt x="-1" y="561541"/>
                      <a:pt x="161961" y="723503"/>
                      <a:pt x="361751" y="723504"/>
                    </a:cubicBezTo>
                    <a:cubicBezTo>
                      <a:pt x="561541" y="723505"/>
                      <a:pt x="723503" y="561543"/>
                      <a:pt x="723504" y="361753"/>
                    </a:cubicBezTo>
                    <a:cubicBezTo>
                      <a:pt x="723592" y="162053"/>
                      <a:pt x="561776" y="91"/>
                      <a:pt x="362076" y="3"/>
                    </a:cubicBezTo>
                    <a:cubicBezTo>
                      <a:pt x="361968" y="3"/>
                      <a:pt x="361860" y="3"/>
                      <a:pt x="361753" y="3"/>
                    </a:cubicBezTo>
                    <a:close/>
                  </a:path>
                </a:pathLst>
              </a:custGeom>
              <a:solidFill>
                <a:srgbClr val="00000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62D5232-3952-DB46-0962-010DB4497BA5}"/>
                  </a:ext>
                </a:extLst>
              </p:cNvPr>
              <p:cNvSpPr/>
              <p:nvPr/>
            </p:nvSpPr>
            <p:spPr>
              <a:xfrm>
                <a:off x="7914928" y="3236296"/>
                <a:ext cx="98474" cy="320832"/>
              </a:xfrm>
              <a:custGeom>
                <a:avLst/>
                <a:gdLst>
                  <a:gd name="connsiteX0" fmla="*/ 76572 w 98474"/>
                  <a:gd name="connsiteY0" fmla="*/ 320833 h 320832"/>
                  <a:gd name="connsiteX1" fmla="*/ 76572 w 98474"/>
                  <a:gd name="connsiteY1" fmla="*/ 30919 h 320832"/>
                  <a:gd name="connsiteX2" fmla="*/ 76415 w 98474"/>
                  <a:gd name="connsiteY2" fmla="*/ 30846 h 320832"/>
                  <a:gd name="connsiteX3" fmla="*/ 71072 w 98474"/>
                  <a:gd name="connsiteY3" fmla="*/ 35473 h 320832"/>
                  <a:gd name="connsiteX4" fmla="*/ 53909 w 98474"/>
                  <a:gd name="connsiteY4" fmla="*/ 48118 h 320832"/>
                  <a:gd name="connsiteX5" fmla="*/ 34263 w 98474"/>
                  <a:gd name="connsiteY5" fmla="*/ 59708 h 320832"/>
                  <a:gd name="connsiteX6" fmla="*/ 14213 w 98474"/>
                  <a:gd name="connsiteY6" fmla="*/ 69400 h 320832"/>
                  <a:gd name="connsiteX7" fmla="*/ 0 w 98474"/>
                  <a:gd name="connsiteY7" fmla="*/ 75028 h 320832"/>
                  <a:gd name="connsiteX8" fmla="*/ 0 w 98474"/>
                  <a:gd name="connsiteY8" fmla="*/ 56908 h 320832"/>
                  <a:gd name="connsiteX9" fmla="*/ 48759 w 98474"/>
                  <a:gd name="connsiteY9" fmla="*/ 33998 h 320832"/>
                  <a:gd name="connsiteX10" fmla="*/ 95051 w 98474"/>
                  <a:gd name="connsiteY10" fmla="*/ 0 h 320832"/>
                  <a:gd name="connsiteX11" fmla="*/ 98474 w 98474"/>
                  <a:gd name="connsiteY11" fmla="*/ 177 h 320832"/>
                  <a:gd name="connsiteX12" fmla="*/ 98474 w 98474"/>
                  <a:gd name="connsiteY12" fmla="*/ 320833 h 3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4" h="320832">
                    <a:moveTo>
                      <a:pt x="76572" y="320833"/>
                    </a:moveTo>
                    <a:lnTo>
                      <a:pt x="76572" y="30919"/>
                    </a:lnTo>
                    <a:cubicBezTo>
                      <a:pt x="76572" y="30807"/>
                      <a:pt x="76502" y="30773"/>
                      <a:pt x="76415" y="30846"/>
                    </a:cubicBezTo>
                    <a:lnTo>
                      <a:pt x="71072" y="35473"/>
                    </a:lnTo>
                    <a:cubicBezTo>
                      <a:pt x="65642" y="40069"/>
                      <a:pt x="59908" y="44294"/>
                      <a:pt x="53909" y="48118"/>
                    </a:cubicBezTo>
                    <a:cubicBezTo>
                      <a:pt x="47504" y="52239"/>
                      <a:pt x="40896" y="56137"/>
                      <a:pt x="34263" y="59708"/>
                    </a:cubicBezTo>
                    <a:cubicBezTo>
                      <a:pt x="27589" y="63298"/>
                      <a:pt x="20841" y="66554"/>
                      <a:pt x="14213" y="69400"/>
                    </a:cubicBezTo>
                    <a:cubicBezTo>
                      <a:pt x="9232" y="71531"/>
                      <a:pt x="4469" y="73419"/>
                      <a:pt x="0" y="75028"/>
                    </a:cubicBezTo>
                    <a:lnTo>
                      <a:pt x="0" y="56908"/>
                    </a:lnTo>
                    <a:cubicBezTo>
                      <a:pt x="17083" y="51178"/>
                      <a:pt x="33445" y="43490"/>
                      <a:pt x="48759" y="33998"/>
                    </a:cubicBezTo>
                    <a:cubicBezTo>
                      <a:pt x="65038" y="23867"/>
                      <a:pt x="80514" y="12502"/>
                      <a:pt x="95051" y="0"/>
                    </a:cubicBezTo>
                    <a:lnTo>
                      <a:pt x="98474" y="177"/>
                    </a:lnTo>
                    <a:lnTo>
                      <a:pt x="98474" y="320833"/>
                    </a:lnTo>
                    <a:close/>
                  </a:path>
                </a:pathLst>
              </a:custGeom>
              <a:solidFill>
                <a:srgbClr val="000000"/>
              </a:solidFill>
              <a:ln w="9525" cap="flat">
                <a:noFill/>
                <a:prstDash val="solid"/>
                <a:miter/>
              </a:ln>
            </p:spPr>
            <p:txBody>
              <a:bodyPr rtlCol="0" anchor="ctr"/>
              <a:lstStyle/>
              <a:p>
                <a:endParaRPr lang="en-US"/>
              </a:p>
            </p:txBody>
          </p:sp>
        </p:grpSp>
        <p:grpSp>
          <p:nvGrpSpPr>
            <p:cNvPr id="50" name="Graphic 21" descr="Badge outline">
              <a:extLst>
                <a:ext uri="{FF2B5EF4-FFF2-40B4-BE49-F238E27FC236}">
                  <a16:creationId xmlns:a16="http://schemas.microsoft.com/office/drawing/2014/main" id="{644A93BD-74BD-DB73-2DE5-26A248CFBEF4}"/>
                </a:ext>
              </a:extLst>
            </p:cNvPr>
            <p:cNvGrpSpPr/>
            <p:nvPr/>
          </p:nvGrpSpPr>
          <p:grpSpPr>
            <a:xfrm>
              <a:off x="2052241" y="2409033"/>
              <a:ext cx="422736" cy="390313"/>
              <a:chOff x="7776365" y="3196112"/>
              <a:chExt cx="723499" cy="723500"/>
            </a:xfrm>
            <a:solidFill>
              <a:srgbClr val="000000"/>
            </a:solidFill>
          </p:grpSpPr>
          <p:sp>
            <p:nvSpPr>
              <p:cNvPr id="54" name="Freeform: Shape 53">
                <a:extLst>
                  <a:ext uri="{FF2B5EF4-FFF2-40B4-BE49-F238E27FC236}">
                    <a16:creationId xmlns:a16="http://schemas.microsoft.com/office/drawing/2014/main" id="{6A4F009E-A49B-1AA3-0842-F1F5115D977D}"/>
                  </a:ext>
                </a:extLst>
              </p:cNvPr>
              <p:cNvSpPr/>
              <p:nvPr/>
            </p:nvSpPr>
            <p:spPr>
              <a:xfrm>
                <a:off x="7776365" y="3196112"/>
                <a:ext cx="723499" cy="723500"/>
              </a:xfrm>
              <a:custGeom>
                <a:avLst/>
                <a:gdLst>
                  <a:gd name="connsiteX0" fmla="*/ 361750 w 723499"/>
                  <a:gd name="connsiteY0" fmla="*/ 19050 h 723500"/>
                  <a:gd name="connsiteX1" fmla="*/ 704450 w 723499"/>
                  <a:gd name="connsiteY1" fmla="*/ 361750 h 723500"/>
                  <a:gd name="connsiteX2" fmla="*/ 361750 w 723499"/>
                  <a:gd name="connsiteY2" fmla="*/ 704450 h 723500"/>
                  <a:gd name="connsiteX3" fmla="*/ 19050 w 723499"/>
                  <a:gd name="connsiteY3" fmla="*/ 361750 h 723500"/>
                  <a:gd name="connsiteX4" fmla="*/ 361750 w 723499"/>
                  <a:gd name="connsiteY4" fmla="*/ 19050 h 723500"/>
                  <a:gd name="connsiteX5" fmla="*/ 361750 w 723499"/>
                  <a:gd name="connsiteY5" fmla="*/ 0 h 723500"/>
                  <a:gd name="connsiteX6" fmla="*/ 0 w 723499"/>
                  <a:gd name="connsiteY6" fmla="*/ 361750 h 723500"/>
                  <a:gd name="connsiteX7" fmla="*/ 361750 w 723499"/>
                  <a:gd name="connsiteY7" fmla="*/ 723500 h 723500"/>
                  <a:gd name="connsiteX8" fmla="*/ 723500 w 723499"/>
                  <a:gd name="connsiteY8" fmla="*/ 361750 h 723500"/>
                  <a:gd name="connsiteX9" fmla="*/ 362093 w 723499"/>
                  <a:gd name="connsiteY9" fmla="*/ 0 h 723500"/>
                  <a:gd name="connsiteX10" fmla="*/ 361750 w 723499"/>
                  <a:gd name="connsiteY10" fmla="*/ 0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50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938546-145C-6CBF-D2B5-1E4793023146}"/>
                  </a:ext>
                </a:extLst>
              </p:cNvPr>
              <p:cNvSpPr/>
              <p:nvPr/>
            </p:nvSpPr>
            <p:spPr>
              <a:xfrm>
                <a:off x="8043957" y="3388323"/>
                <a:ext cx="182883" cy="318872"/>
              </a:xfrm>
              <a:custGeom>
                <a:avLst/>
                <a:gdLst>
                  <a:gd name="connsiteX0" fmla="*/ 22 w 182883"/>
                  <a:gd name="connsiteY0" fmla="*/ 318805 h 318872"/>
                  <a:gd name="connsiteX1" fmla="*/ 22 w 182883"/>
                  <a:gd name="connsiteY1" fmla="*/ 306737 h 318872"/>
                  <a:gd name="connsiteX2" fmla="*/ 4889 w 182883"/>
                  <a:gd name="connsiteY2" fmla="*/ 270542 h 318872"/>
                  <a:gd name="connsiteX3" fmla="*/ 20082 w 182883"/>
                  <a:gd name="connsiteY3" fmla="*/ 242129 h 318872"/>
                  <a:gd name="connsiteX4" fmla="*/ 47009 w 182883"/>
                  <a:gd name="connsiteY4" fmla="*/ 215307 h 318872"/>
                  <a:gd name="connsiteX5" fmla="*/ 87062 w 182883"/>
                  <a:gd name="connsiteY5" fmla="*/ 184827 h 318872"/>
                  <a:gd name="connsiteX6" fmla="*/ 115427 w 182883"/>
                  <a:gd name="connsiteY6" fmla="*/ 162195 h 318872"/>
                  <a:gd name="connsiteX7" fmla="*/ 136468 w 182883"/>
                  <a:gd name="connsiteY7" fmla="*/ 139335 h 318872"/>
                  <a:gd name="connsiteX8" fmla="*/ 149431 w 182883"/>
                  <a:gd name="connsiteY8" fmla="*/ 113980 h 318872"/>
                  <a:gd name="connsiteX9" fmla="*/ 153841 w 182883"/>
                  <a:gd name="connsiteY9" fmla="*/ 84147 h 318872"/>
                  <a:gd name="connsiteX10" fmla="*/ 149031 w 182883"/>
                  <a:gd name="connsiteY10" fmla="*/ 56030 h 318872"/>
                  <a:gd name="connsiteX11" fmla="*/ 114313 w 182883"/>
                  <a:gd name="connsiteY11" fmla="*/ 22502 h 318872"/>
                  <a:gd name="connsiteX12" fmla="*/ 87547 w 182883"/>
                  <a:gd name="connsiteY12" fmla="*/ 18311 h 318872"/>
                  <a:gd name="connsiteX13" fmla="*/ 44837 w 182883"/>
                  <a:gd name="connsiteY13" fmla="*/ 28788 h 318872"/>
                  <a:gd name="connsiteX14" fmla="*/ 12528 w 182883"/>
                  <a:gd name="connsiteY14" fmla="*/ 51210 h 318872"/>
                  <a:gd name="connsiteX15" fmla="*/ 12528 w 182883"/>
                  <a:gd name="connsiteY15" fmla="*/ 28340 h 318872"/>
                  <a:gd name="connsiteX16" fmla="*/ 47485 w 182883"/>
                  <a:gd name="connsiteY16" fmla="*/ 7814 h 318872"/>
                  <a:gd name="connsiteX17" fmla="*/ 91567 w 182883"/>
                  <a:gd name="connsiteY17" fmla="*/ 13 h 318872"/>
                  <a:gd name="connsiteX18" fmla="*/ 98873 w 182883"/>
                  <a:gd name="connsiteY18" fmla="*/ 442 h 318872"/>
                  <a:gd name="connsiteX19" fmla="*/ 106045 w 182883"/>
                  <a:gd name="connsiteY19" fmla="*/ 1756 h 318872"/>
                  <a:gd name="connsiteX20" fmla="*/ 135087 w 182883"/>
                  <a:gd name="connsiteY20" fmla="*/ 9833 h 318872"/>
                  <a:gd name="connsiteX21" fmla="*/ 157194 w 182883"/>
                  <a:gd name="connsiteY21" fmla="*/ 26169 h 318872"/>
                  <a:gd name="connsiteX22" fmla="*/ 171367 w 182883"/>
                  <a:gd name="connsiteY22" fmla="*/ 49981 h 318872"/>
                  <a:gd name="connsiteX23" fmla="*/ 176416 w 182883"/>
                  <a:gd name="connsiteY23" fmla="*/ 80871 h 318872"/>
                  <a:gd name="connsiteX24" fmla="*/ 171224 w 182883"/>
                  <a:gd name="connsiteY24" fmla="*/ 116666 h 318872"/>
                  <a:gd name="connsiteX25" fmla="*/ 156394 w 182883"/>
                  <a:gd name="connsiteY25" fmla="*/ 145784 h 318872"/>
                  <a:gd name="connsiteX26" fmla="*/ 133020 w 182883"/>
                  <a:gd name="connsiteY26" fmla="*/ 171120 h 318872"/>
                  <a:gd name="connsiteX27" fmla="*/ 102121 w 182883"/>
                  <a:gd name="connsiteY27" fmla="*/ 195371 h 318872"/>
                  <a:gd name="connsiteX28" fmla="*/ 69107 w 182883"/>
                  <a:gd name="connsiteY28" fmla="*/ 219879 h 318872"/>
                  <a:gd name="connsiteX29" fmla="*/ 45942 w 182883"/>
                  <a:gd name="connsiteY29" fmla="*/ 240434 h 318872"/>
                  <a:gd name="connsiteX30" fmla="*/ 31655 w 182883"/>
                  <a:gd name="connsiteY30" fmla="*/ 260436 h 318872"/>
                  <a:gd name="connsiteX31" fmla="*/ 24673 w 182883"/>
                  <a:gd name="connsiteY31" fmla="*/ 282401 h 318872"/>
                  <a:gd name="connsiteX32" fmla="*/ 23854 w 182883"/>
                  <a:gd name="connsiteY32" fmla="*/ 289221 h 318872"/>
                  <a:gd name="connsiteX33" fmla="*/ 23501 w 182883"/>
                  <a:gd name="connsiteY33" fmla="*/ 296498 h 318872"/>
                  <a:gd name="connsiteX34" fmla="*/ 23501 w 182883"/>
                  <a:gd name="connsiteY34" fmla="*/ 299822 h 318872"/>
                  <a:gd name="connsiteX35" fmla="*/ 182883 w 182883"/>
                  <a:gd name="connsiteY35" fmla="*/ 299822 h 318872"/>
                  <a:gd name="connsiteX36" fmla="*/ 182883 w 182883"/>
                  <a:gd name="connsiteY36" fmla="*/ 318872 h 3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2883" h="318872">
                    <a:moveTo>
                      <a:pt x="22" y="318805"/>
                    </a:moveTo>
                    <a:lnTo>
                      <a:pt x="22" y="306737"/>
                    </a:lnTo>
                    <a:cubicBezTo>
                      <a:pt x="-213" y="294495"/>
                      <a:pt x="1428" y="282287"/>
                      <a:pt x="4889" y="270542"/>
                    </a:cubicBezTo>
                    <a:cubicBezTo>
                      <a:pt x="8222" y="260243"/>
                      <a:pt x="13367" y="250621"/>
                      <a:pt x="20082" y="242129"/>
                    </a:cubicBezTo>
                    <a:cubicBezTo>
                      <a:pt x="28032" y="232215"/>
                      <a:pt x="37064" y="223219"/>
                      <a:pt x="47009" y="215307"/>
                    </a:cubicBezTo>
                    <a:cubicBezTo>
                      <a:pt x="58020" y="206353"/>
                      <a:pt x="71498" y="196104"/>
                      <a:pt x="87062" y="184827"/>
                    </a:cubicBezTo>
                    <a:cubicBezTo>
                      <a:pt x="97634" y="177073"/>
                      <a:pt x="107178" y="169463"/>
                      <a:pt x="115427" y="162195"/>
                    </a:cubicBezTo>
                    <a:cubicBezTo>
                      <a:pt x="123270" y="155383"/>
                      <a:pt x="130328" y="147715"/>
                      <a:pt x="136468" y="139335"/>
                    </a:cubicBezTo>
                    <a:cubicBezTo>
                      <a:pt x="142061" y="131597"/>
                      <a:pt x="146434" y="123046"/>
                      <a:pt x="149431" y="113980"/>
                    </a:cubicBezTo>
                    <a:cubicBezTo>
                      <a:pt x="152466" y="104331"/>
                      <a:pt x="153954" y="94262"/>
                      <a:pt x="153841" y="84147"/>
                    </a:cubicBezTo>
                    <a:cubicBezTo>
                      <a:pt x="153998" y="74558"/>
                      <a:pt x="152367" y="65022"/>
                      <a:pt x="149031" y="56030"/>
                    </a:cubicBezTo>
                    <a:cubicBezTo>
                      <a:pt x="143180" y="40142"/>
                      <a:pt x="130395" y="27795"/>
                      <a:pt x="114313" y="22502"/>
                    </a:cubicBezTo>
                    <a:cubicBezTo>
                      <a:pt x="105685" y="19629"/>
                      <a:pt x="96640" y="18213"/>
                      <a:pt x="87547" y="18311"/>
                    </a:cubicBezTo>
                    <a:cubicBezTo>
                      <a:pt x="72676" y="18327"/>
                      <a:pt x="58027" y="21921"/>
                      <a:pt x="44837" y="28788"/>
                    </a:cubicBezTo>
                    <a:cubicBezTo>
                      <a:pt x="33162" y="34864"/>
                      <a:pt x="22305" y="42398"/>
                      <a:pt x="12528" y="51210"/>
                    </a:cubicBezTo>
                    <a:lnTo>
                      <a:pt x="12528" y="28340"/>
                    </a:lnTo>
                    <a:cubicBezTo>
                      <a:pt x="23120" y="19834"/>
                      <a:pt x="34896" y="12919"/>
                      <a:pt x="47485" y="7814"/>
                    </a:cubicBezTo>
                    <a:cubicBezTo>
                      <a:pt x="61550" y="2437"/>
                      <a:pt x="76511" y="-211"/>
                      <a:pt x="91567" y="13"/>
                    </a:cubicBezTo>
                    <a:cubicBezTo>
                      <a:pt x="94008" y="7"/>
                      <a:pt x="96448" y="150"/>
                      <a:pt x="98873" y="442"/>
                    </a:cubicBezTo>
                    <a:cubicBezTo>
                      <a:pt x="101287" y="741"/>
                      <a:pt x="103682" y="1180"/>
                      <a:pt x="106045" y="1756"/>
                    </a:cubicBezTo>
                    <a:cubicBezTo>
                      <a:pt x="116119" y="2753"/>
                      <a:pt x="125945" y="5486"/>
                      <a:pt x="135087" y="9833"/>
                    </a:cubicBezTo>
                    <a:cubicBezTo>
                      <a:pt x="143419" y="13837"/>
                      <a:pt x="150920" y="19379"/>
                      <a:pt x="157194" y="26169"/>
                    </a:cubicBezTo>
                    <a:cubicBezTo>
                      <a:pt x="163443" y="33093"/>
                      <a:pt x="168259" y="41187"/>
                      <a:pt x="171367" y="49981"/>
                    </a:cubicBezTo>
                    <a:cubicBezTo>
                      <a:pt x="174840" y="59904"/>
                      <a:pt x="176549" y="70358"/>
                      <a:pt x="176416" y="80871"/>
                    </a:cubicBezTo>
                    <a:cubicBezTo>
                      <a:pt x="176586" y="93002"/>
                      <a:pt x="174834" y="105083"/>
                      <a:pt x="171224" y="116666"/>
                    </a:cubicBezTo>
                    <a:cubicBezTo>
                      <a:pt x="167815" y="127079"/>
                      <a:pt x="162811" y="136902"/>
                      <a:pt x="156394" y="145784"/>
                    </a:cubicBezTo>
                    <a:cubicBezTo>
                      <a:pt x="149586" y="155086"/>
                      <a:pt x="141744" y="163585"/>
                      <a:pt x="133020" y="171120"/>
                    </a:cubicBezTo>
                    <a:cubicBezTo>
                      <a:pt x="123847" y="179121"/>
                      <a:pt x="113455" y="187313"/>
                      <a:pt x="102121" y="195371"/>
                    </a:cubicBezTo>
                    <a:cubicBezTo>
                      <a:pt x="89357" y="204562"/>
                      <a:pt x="78251" y="212821"/>
                      <a:pt x="69107" y="219879"/>
                    </a:cubicBezTo>
                    <a:cubicBezTo>
                      <a:pt x="60867" y="226122"/>
                      <a:pt x="53122" y="232995"/>
                      <a:pt x="45942" y="240434"/>
                    </a:cubicBezTo>
                    <a:cubicBezTo>
                      <a:pt x="40205" y="246349"/>
                      <a:pt x="35389" y="253091"/>
                      <a:pt x="31655" y="260436"/>
                    </a:cubicBezTo>
                    <a:cubicBezTo>
                      <a:pt x="28282" y="267384"/>
                      <a:pt x="25930" y="274781"/>
                      <a:pt x="24673" y="282401"/>
                    </a:cubicBezTo>
                    <a:cubicBezTo>
                      <a:pt x="24320" y="284782"/>
                      <a:pt x="24111" y="286887"/>
                      <a:pt x="23854" y="289221"/>
                    </a:cubicBezTo>
                    <a:cubicBezTo>
                      <a:pt x="23611" y="291639"/>
                      <a:pt x="23493" y="294068"/>
                      <a:pt x="23501" y="296498"/>
                    </a:cubicBezTo>
                    <a:lnTo>
                      <a:pt x="23501" y="299822"/>
                    </a:lnTo>
                    <a:lnTo>
                      <a:pt x="182883" y="299822"/>
                    </a:lnTo>
                    <a:lnTo>
                      <a:pt x="182883" y="318872"/>
                    </a:lnTo>
                    <a:close/>
                  </a:path>
                </a:pathLst>
              </a:custGeom>
              <a:solidFill>
                <a:srgbClr val="000000"/>
              </a:solidFill>
              <a:ln w="9525" cap="flat">
                <a:noFill/>
                <a:prstDash val="solid"/>
                <a:miter/>
              </a:ln>
            </p:spPr>
            <p:txBody>
              <a:bodyPr rtlCol="0" anchor="ctr"/>
              <a:lstStyle/>
              <a:p>
                <a:endParaRPr lang="en-US"/>
              </a:p>
            </p:txBody>
          </p:sp>
        </p:grpSp>
        <p:grpSp>
          <p:nvGrpSpPr>
            <p:cNvPr id="51" name="Graphic 23" descr="Badge 4 outline">
              <a:extLst>
                <a:ext uri="{FF2B5EF4-FFF2-40B4-BE49-F238E27FC236}">
                  <a16:creationId xmlns:a16="http://schemas.microsoft.com/office/drawing/2014/main" id="{BFD953F3-2822-9880-3084-48D58F5C7B08}"/>
                </a:ext>
              </a:extLst>
            </p:cNvPr>
            <p:cNvGrpSpPr/>
            <p:nvPr/>
          </p:nvGrpSpPr>
          <p:grpSpPr>
            <a:xfrm>
              <a:off x="2054950" y="3922235"/>
              <a:ext cx="448229" cy="415763"/>
              <a:chOff x="7926365" y="3346112"/>
              <a:chExt cx="723499" cy="723500"/>
            </a:xfrm>
            <a:solidFill>
              <a:srgbClr val="000000"/>
            </a:solidFill>
          </p:grpSpPr>
          <p:sp>
            <p:nvSpPr>
              <p:cNvPr id="52" name="Freeform: Shape 51">
                <a:extLst>
                  <a:ext uri="{FF2B5EF4-FFF2-40B4-BE49-F238E27FC236}">
                    <a16:creationId xmlns:a16="http://schemas.microsoft.com/office/drawing/2014/main" id="{BDAB9095-6B9E-FDAD-0EAD-433EE2BB2F09}"/>
                  </a:ext>
                </a:extLst>
              </p:cNvPr>
              <p:cNvSpPr/>
              <p:nvPr/>
            </p:nvSpPr>
            <p:spPr>
              <a:xfrm>
                <a:off x="7926365" y="3346112"/>
                <a:ext cx="723499" cy="723500"/>
              </a:xfrm>
              <a:custGeom>
                <a:avLst/>
                <a:gdLst>
                  <a:gd name="connsiteX0" fmla="*/ 361750 w 723499"/>
                  <a:gd name="connsiteY0" fmla="*/ 19050 h 723500"/>
                  <a:gd name="connsiteX1" fmla="*/ 704450 w 723499"/>
                  <a:gd name="connsiteY1" fmla="*/ 361750 h 723500"/>
                  <a:gd name="connsiteX2" fmla="*/ 361750 w 723499"/>
                  <a:gd name="connsiteY2" fmla="*/ 704450 h 723500"/>
                  <a:gd name="connsiteX3" fmla="*/ 19050 w 723499"/>
                  <a:gd name="connsiteY3" fmla="*/ 361750 h 723500"/>
                  <a:gd name="connsiteX4" fmla="*/ 361750 w 723499"/>
                  <a:gd name="connsiteY4" fmla="*/ 19050 h 723500"/>
                  <a:gd name="connsiteX5" fmla="*/ 361750 w 723499"/>
                  <a:gd name="connsiteY5" fmla="*/ 0 h 723500"/>
                  <a:gd name="connsiteX6" fmla="*/ 0 w 723499"/>
                  <a:gd name="connsiteY6" fmla="*/ 361750 h 723500"/>
                  <a:gd name="connsiteX7" fmla="*/ 361750 w 723499"/>
                  <a:gd name="connsiteY7" fmla="*/ 723500 h 723500"/>
                  <a:gd name="connsiteX8" fmla="*/ 723500 w 723499"/>
                  <a:gd name="connsiteY8" fmla="*/ 361750 h 723500"/>
                  <a:gd name="connsiteX9" fmla="*/ 362093 w 723499"/>
                  <a:gd name="connsiteY9" fmla="*/ 0 h 723500"/>
                  <a:gd name="connsiteX10" fmla="*/ 361750 w 723499"/>
                  <a:gd name="connsiteY10" fmla="*/ 0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499" h="723500">
                    <a:moveTo>
                      <a:pt x="361750" y="19050"/>
                    </a:moveTo>
                    <a:cubicBezTo>
                      <a:pt x="551018" y="19050"/>
                      <a:pt x="704450" y="172482"/>
                      <a:pt x="704450" y="361750"/>
                    </a:cubicBezTo>
                    <a:cubicBezTo>
                      <a:pt x="704450" y="551019"/>
                      <a:pt x="551018" y="704450"/>
                      <a:pt x="361750" y="704450"/>
                    </a:cubicBezTo>
                    <a:cubicBezTo>
                      <a:pt x="172482" y="704450"/>
                      <a:pt x="19050" y="551019"/>
                      <a:pt x="19050" y="361750"/>
                    </a:cubicBezTo>
                    <a:cubicBezTo>
                      <a:pt x="19265" y="172571"/>
                      <a:pt x="172571" y="19265"/>
                      <a:pt x="361750" y="19050"/>
                    </a:cubicBezTo>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94" y="162056"/>
                      <a:pt x="561787" y="94"/>
                      <a:pt x="362093" y="0"/>
                    </a:cubicBezTo>
                    <a:cubicBezTo>
                      <a:pt x="361979" y="0"/>
                      <a:pt x="361864" y="0"/>
                      <a:pt x="361750" y="0"/>
                    </a:cubicBezTo>
                    <a:close/>
                  </a:path>
                </a:pathLst>
              </a:custGeom>
              <a:solidFill>
                <a:srgbClr val="000000"/>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5719A25-BE70-DACC-B000-48D8766C46D6}"/>
                  </a:ext>
                </a:extLst>
              </p:cNvPr>
              <p:cNvSpPr/>
              <p:nvPr/>
            </p:nvSpPr>
            <p:spPr>
              <a:xfrm>
                <a:off x="8158298" y="3543661"/>
                <a:ext cx="223275" cy="313467"/>
              </a:xfrm>
              <a:custGeom>
                <a:avLst/>
                <a:gdLst>
                  <a:gd name="connsiteX0" fmla="*/ 151581 w 223275"/>
                  <a:gd name="connsiteY0" fmla="*/ 313468 h 313467"/>
                  <a:gd name="connsiteX1" fmla="*/ 151581 w 223275"/>
                  <a:gd name="connsiteY1" fmla="*/ 234001 h 313467"/>
                  <a:gd name="connsiteX2" fmla="*/ 0 w 223275"/>
                  <a:gd name="connsiteY2" fmla="*/ 234001 h 313467"/>
                  <a:gd name="connsiteX3" fmla="*/ 0 w 223275"/>
                  <a:gd name="connsiteY3" fmla="*/ 212331 h 313467"/>
                  <a:gd name="connsiteX4" fmla="*/ 42253 w 223275"/>
                  <a:gd name="connsiteY4" fmla="*/ 162049 h 313467"/>
                  <a:gd name="connsiteX5" fmla="*/ 84001 w 223275"/>
                  <a:gd name="connsiteY5" fmla="*/ 106299 h 313467"/>
                  <a:gd name="connsiteX6" fmla="*/ 120739 w 223275"/>
                  <a:gd name="connsiteY6" fmla="*/ 50302 h 313467"/>
                  <a:gd name="connsiteX7" fmla="*/ 148133 w 223275"/>
                  <a:gd name="connsiteY7" fmla="*/ 0 h 313467"/>
                  <a:gd name="connsiteX8" fmla="*/ 173269 w 223275"/>
                  <a:gd name="connsiteY8" fmla="*/ 0 h 313467"/>
                  <a:gd name="connsiteX9" fmla="*/ 173269 w 223275"/>
                  <a:gd name="connsiteY9" fmla="*/ 214760 h 313467"/>
                  <a:gd name="connsiteX10" fmla="*/ 223276 w 223275"/>
                  <a:gd name="connsiteY10" fmla="*/ 214760 h 313467"/>
                  <a:gd name="connsiteX11" fmla="*/ 223276 w 223275"/>
                  <a:gd name="connsiteY11" fmla="*/ 234001 h 313467"/>
                  <a:gd name="connsiteX12" fmla="*/ 173269 w 223275"/>
                  <a:gd name="connsiteY12" fmla="*/ 234001 h 313467"/>
                  <a:gd name="connsiteX13" fmla="*/ 173269 w 223275"/>
                  <a:gd name="connsiteY13" fmla="*/ 313468 h 313467"/>
                  <a:gd name="connsiteX14" fmla="*/ 145361 w 223275"/>
                  <a:gd name="connsiteY14" fmla="*/ 40777 h 313467"/>
                  <a:gd name="connsiteX15" fmla="*/ 112652 w 223275"/>
                  <a:gd name="connsiteY15" fmla="*/ 93850 h 313467"/>
                  <a:gd name="connsiteX16" fmla="*/ 81143 w 223275"/>
                  <a:gd name="connsiteY16" fmla="*/ 139494 h 313467"/>
                  <a:gd name="connsiteX17" fmla="*/ 51997 w 223275"/>
                  <a:gd name="connsiteY17" fmla="*/ 177870 h 313467"/>
                  <a:gd name="connsiteX18" fmla="*/ 26460 w 223275"/>
                  <a:gd name="connsiteY18" fmla="*/ 209302 h 313467"/>
                  <a:gd name="connsiteX19" fmla="*/ 21984 w 223275"/>
                  <a:gd name="connsiteY19" fmla="*/ 214732 h 313467"/>
                  <a:gd name="connsiteX20" fmla="*/ 21984 w 223275"/>
                  <a:gd name="connsiteY20" fmla="*/ 214732 h 313467"/>
                  <a:gd name="connsiteX21" fmla="*/ 151581 w 223275"/>
                  <a:gd name="connsiteY21" fmla="*/ 214732 h 313467"/>
                  <a:gd name="connsiteX22" fmla="*/ 151581 w 223275"/>
                  <a:gd name="connsiteY22" fmla="*/ 30042 h 313467"/>
                  <a:gd name="connsiteX23" fmla="*/ 151581 w 223275"/>
                  <a:gd name="connsiteY23" fmla="*/ 30042 h 3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275" h="313467">
                    <a:moveTo>
                      <a:pt x="151581" y="313468"/>
                    </a:moveTo>
                    <a:lnTo>
                      <a:pt x="151581" y="234001"/>
                    </a:lnTo>
                    <a:lnTo>
                      <a:pt x="0" y="234001"/>
                    </a:lnTo>
                    <a:lnTo>
                      <a:pt x="0" y="212331"/>
                    </a:lnTo>
                    <a:cubicBezTo>
                      <a:pt x="13697" y="197091"/>
                      <a:pt x="27984" y="179946"/>
                      <a:pt x="42253" y="162049"/>
                    </a:cubicBezTo>
                    <a:cubicBezTo>
                      <a:pt x="56712" y="143885"/>
                      <a:pt x="70761" y="125120"/>
                      <a:pt x="84001" y="106299"/>
                    </a:cubicBezTo>
                    <a:cubicBezTo>
                      <a:pt x="97241" y="87478"/>
                      <a:pt x="109604" y="68637"/>
                      <a:pt x="120739" y="50302"/>
                    </a:cubicBezTo>
                    <a:cubicBezTo>
                      <a:pt x="130723" y="34013"/>
                      <a:pt x="139866" y="17224"/>
                      <a:pt x="148133" y="0"/>
                    </a:cubicBezTo>
                    <a:lnTo>
                      <a:pt x="173269" y="0"/>
                    </a:lnTo>
                    <a:lnTo>
                      <a:pt x="173269" y="214760"/>
                    </a:lnTo>
                    <a:lnTo>
                      <a:pt x="223276" y="214760"/>
                    </a:lnTo>
                    <a:lnTo>
                      <a:pt x="223276" y="234001"/>
                    </a:lnTo>
                    <a:lnTo>
                      <a:pt x="173269" y="234001"/>
                    </a:lnTo>
                    <a:lnTo>
                      <a:pt x="173269" y="313468"/>
                    </a:lnTo>
                    <a:close/>
                    <a:moveTo>
                      <a:pt x="145361" y="40777"/>
                    </a:moveTo>
                    <a:cubicBezTo>
                      <a:pt x="134464" y="59617"/>
                      <a:pt x="123454" y="77476"/>
                      <a:pt x="112652" y="93850"/>
                    </a:cubicBezTo>
                    <a:cubicBezTo>
                      <a:pt x="101851" y="110223"/>
                      <a:pt x="91278" y="125511"/>
                      <a:pt x="81143" y="139494"/>
                    </a:cubicBezTo>
                    <a:cubicBezTo>
                      <a:pt x="71009" y="153476"/>
                      <a:pt x="61208" y="166373"/>
                      <a:pt x="51997" y="177870"/>
                    </a:cubicBezTo>
                    <a:cubicBezTo>
                      <a:pt x="42786" y="189367"/>
                      <a:pt x="34195" y="199939"/>
                      <a:pt x="26460" y="209302"/>
                    </a:cubicBezTo>
                    <a:lnTo>
                      <a:pt x="21984" y="214732"/>
                    </a:lnTo>
                    <a:lnTo>
                      <a:pt x="21984" y="214732"/>
                    </a:lnTo>
                    <a:lnTo>
                      <a:pt x="151581" y="214732"/>
                    </a:lnTo>
                    <a:lnTo>
                      <a:pt x="151581" y="30042"/>
                    </a:lnTo>
                    <a:lnTo>
                      <a:pt x="151581" y="30042"/>
                    </a:lnTo>
                    <a:close/>
                  </a:path>
                </a:pathLst>
              </a:custGeom>
              <a:solidFill>
                <a:srgbClr val="000000"/>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0202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610593-47CD-A343-B095-F6222CC045AB}"/>
              </a:ext>
            </a:extLst>
          </p:cNvPr>
          <p:cNvSpPr txBox="1"/>
          <p:nvPr/>
        </p:nvSpPr>
        <p:spPr>
          <a:xfrm>
            <a:off x="288961" y="61278"/>
            <a:ext cx="6187044" cy="769441"/>
          </a:xfrm>
          <a:prstGeom prst="rect">
            <a:avLst/>
          </a:prstGeom>
          <a:noFill/>
        </p:spPr>
        <p:txBody>
          <a:bodyPr wrap="square" rtlCol="0">
            <a:spAutoFit/>
          </a:bodyPr>
          <a:lstStyle/>
          <a:p>
            <a:r>
              <a:rPr lang="en-US" sz="4400" b="1" dirty="0">
                <a:latin typeface="+mj-lt"/>
              </a:rPr>
              <a:t>UMB Alerts</a:t>
            </a:r>
          </a:p>
        </p:txBody>
      </p:sp>
      <p:sp>
        <p:nvSpPr>
          <p:cNvPr id="6" name="TextBox 5">
            <a:extLst>
              <a:ext uri="{FF2B5EF4-FFF2-40B4-BE49-F238E27FC236}">
                <a16:creationId xmlns:a16="http://schemas.microsoft.com/office/drawing/2014/main" id="{E46B1FC8-96D0-4F4F-B605-E2AD93431A33}"/>
              </a:ext>
            </a:extLst>
          </p:cNvPr>
          <p:cNvSpPr txBox="1"/>
          <p:nvPr/>
        </p:nvSpPr>
        <p:spPr>
          <a:xfrm>
            <a:off x="925287" y="5482386"/>
            <a:ext cx="10309759" cy="1261884"/>
          </a:xfrm>
          <a:prstGeom prst="rect">
            <a:avLst/>
          </a:prstGeom>
          <a:noFill/>
        </p:spPr>
        <p:txBody>
          <a:bodyPr wrap="square" rtlCol="0">
            <a:spAutoFit/>
          </a:bodyPr>
          <a:lstStyle/>
          <a:p>
            <a:pPr algn="ctr"/>
            <a:r>
              <a:rPr lang="en-US" sz="2400"/>
              <a:t>To learn more visit: </a:t>
            </a:r>
            <a:r>
              <a:rPr lang="en-US" sz="2400">
                <a:hlinkClick r:id="rId3"/>
              </a:rPr>
              <a:t>https://www.umaryland.edu/emergency/alerts</a:t>
            </a:r>
            <a:endParaRPr lang="en-US" sz="2400"/>
          </a:p>
          <a:p>
            <a:pPr algn="ctr"/>
            <a:endParaRPr lang="en-US" sz="2400"/>
          </a:p>
          <a:p>
            <a:pPr algn="ctr"/>
            <a:endParaRPr lang="en-US" sz="2800"/>
          </a:p>
        </p:txBody>
      </p:sp>
      <p:pic>
        <p:nvPicPr>
          <p:cNvPr id="3" name="Picture 2">
            <a:extLst>
              <a:ext uri="{FF2B5EF4-FFF2-40B4-BE49-F238E27FC236}">
                <a16:creationId xmlns:a16="http://schemas.microsoft.com/office/drawing/2014/main" id="{6B0ABAFD-0636-3F4F-AC58-03D974D1D454}"/>
              </a:ext>
            </a:extLst>
          </p:cNvPr>
          <p:cNvPicPr>
            <a:picLocks noChangeAspect="1"/>
          </p:cNvPicPr>
          <p:nvPr/>
        </p:nvPicPr>
        <p:blipFill>
          <a:blip r:embed="rId4"/>
          <a:stretch>
            <a:fillRect/>
          </a:stretch>
        </p:blipFill>
        <p:spPr>
          <a:xfrm>
            <a:off x="4881583" y="4125492"/>
            <a:ext cx="1965699" cy="1041527"/>
          </a:xfrm>
          <a:prstGeom prst="rect">
            <a:avLst/>
          </a:prstGeom>
        </p:spPr>
      </p:pic>
      <p:grpSp>
        <p:nvGrpSpPr>
          <p:cNvPr id="8" name="Group 7">
            <a:extLst>
              <a:ext uri="{FF2B5EF4-FFF2-40B4-BE49-F238E27FC236}">
                <a16:creationId xmlns:a16="http://schemas.microsoft.com/office/drawing/2014/main" id="{0C5405EE-B7B3-5F00-DEC3-9231554D8EE9}"/>
              </a:ext>
            </a:extLst>
          </p:cNvPr>
          <p:cNvGrpSpPr/>
          <p:nvPr/>
        </p:nvGrpSpPr>
        <p:grpSpPr>
          <a:xfrm>
            <a:off x="2344904" y="1387453"/>
            <a:ext cx="7754889" cy="2717677"/>
            <a:chOff x="2247254" y="945397"/>
            <a:chExt cx="7754889" cy="2433636"/>
          </a:xfrm>
          <a:solidFill>
            <a:schemeClr val="bg1">
              <a:lumMod val="95000"/>
            </a:schemeClr>
          </a:solidFill>
          <a:effectLst>
            <a:outerShdw blurRad="63500" sx="102000" sy="102000" algn="ctr" rotWithShape="0">
              <a:prstClr val="black">
                <a:alpha val="40000"/>
              </a:prstClr>
            </a:outerShdw>
          </a:effectLst>
        </p:grpSpPr>
        <p:sp>
          <p:nvSpPr>
            <p:cNvPr id="14" name="Rectangle: Rounded Corners 13">
              <a:extLst>
                <a:ext uri="{FF2B5EF4-FFF2-40B4-BE49-F238E27FC236}">
                  <a16:creationId xmlns:a16="http://schemas.microsoft.com/office/drawing/2014/main" id="{FE17BAA1-8AA7-754D-D83D-08E372873FC9}"/>
                </a:ext>
              </a:extLst>
            </p:cNvPr>
            <p:cNvSpPr/>
            <p:nvPr/>
          </p:nvSpPr>
          <p:spPr>
            <a:xfrm>
              <a:off x="2247254" y="945397"/>
              <a:ext cx="7754889" cy="82821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r>
                <a:rPr lang="en-US" dirty="0">
                  <a:solidFill>
                    <a:schemeClr val="tx1"/>
                  </a:solidFill>
                </a:rPr>
                <a:t>UMB Alerts is the system used by the Emergency Management Team at the University of Maryland, Baltimore to notify the campus community about emergencies and weather related closings.</a:t>
              </a:r>
            </a:p>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76EF4620-FA96-A713-778D-6E50A498E417}"/>
                </a:ext>
              </a:extLst>
            </p:cNvPr>
            <p:cNvSpPr/>
            <p:nvPr/>
          </p:nvSpPr>
          <p:spPr>
            <a:xfrm>
              <a:off x="2620475" y="1926537"/>
              <a:ext cx="7381668" cy="56938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are automatically signed up for UMB Alerts via email, but can register to get SMS texts as well!</a:t>
              </a:r>
            </a:p>
          </p:txBody>
        </p:sp>
        <p:sp>
          <p:nvSpPr>
            <p:cNvPr id="12" name="Rectangle: Rounded Corners 11">
              <a:extLst>
                <a:ext uri="{FF2B5EF4-FFF2-40B4-BE49-F238E27FC236}">
                  <a16:creationId xmlns:a16="http://schemas.microsoft.com/office/drawing/2014/main" id="{EA733763-EF7B-7A1C-4FA9-53FE1FB9364A}"/>
                </a:ext>
              </a:extLst>
            </p:cNvPr>
            <p:cNvSpPr/>
            <p:nvPr/>
          </p:nvSpPr>
          <p:spPr>
            <a:xfrm>
              <a:off x="2620475" y="2665160"/>
              <a:ext cx="7381668" cy="713873"/>
            </a:xfrm>
            <a:prstGeom prst="round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solidFill>
                </a:rPr>
                <a:t>You will be prompted to set up SMS Text Notifications for UMB Alerts as you are setting up your UMID on the Account Management Site as well!</a:t>
              </a:r>
            </a:p>
          </p:txBody>
        </p:sp>
      </p:grpSp>
      <p:pic>
        <p:nvPicPr>
          <p:cNvPr id="18" name="Graphic 17" descr="Megaphone1 with solid fill">
            <a:extLst>
              <a:ext uri="{FF2B5EF4-FFF2-40B4-BE49-F238E27FC236}">
                <a16:creationId xmlns:a16="http://schemas.microsoft.com/office/drawing/2014/main" id="{C44603AA-8C6F-F41D-180C-E1D571124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0504" y="1438534"/>
            <a:ext cx="914400" cy="914400"/>
          </a:xfrm>
          <a:prstGeom prst="rect">
            <a:avLst/>
          </a:prstGeom>
        </p:spPr>
      </p:pic>
    </p:spTree>
    <p:extLst>
      <p:ext uri="{BB962C8B-B14F-4D97-AF65-F5344CB8AC3E}">
        <p14:creationId xmlns:p14="http://schemas.microsoft.com/office/powerpoint/2010/main" val="348901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c09de0-a996-4a2b-85b4-27c97b91346a" xsi:nil="true"/>
    <_ip_UnifiedCompliancePolicyUIAction xmlns="http://schemas.microsoft.com/sharepoint/v3" xsi:nil="true"/>
    <lcf76f155ced4ddcb4097134ff3c332f xmlns="84f6952e-493c-405b-9cf0-86ed583981c9">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C1EADD58393048B706B8546B1F9DD0" ma:contentTypeVersion="19" ma:contentTypeDescription="Create a new document." ma:contentTypeScope="" ma:versionID="1ddbe0b9ab41bb6ee35a2a79b6daee77">
  <xsd:schema xmlns:xsd="http://www.w3.org/2001/XMLSchema" xmlns:xs="http://www.w3.org/2001/XMLSchema" xmlns:p="http://schemas.microsoft.com/office/2006/metadata/properties" xmlns:ns1="http://schemas.microsoft.com/sharepoint/v3" xmlns:ns2="84f6952e-493c-405b-9cf0-86ed583981c9" xmlns:ns3="03c09de0-a996-4a2b-85b4-27c97b91346a" targetNamespace="http://schemas.microsoft.com/office/2006/metadata/properties" ma:root="true" ma:fieldsID="63e6a85f0682335881b73c11852b8bf2" ns1:_="" ns2:_="" ns3:_="">
    <xsd:import namespace="http://schemas.microsoft.com/sharepoint/v3"/>
    <xsd:import namespace="84f6952e-493c-405b-9cf0-86ed583981c9"/>
    <xsd:import namespace="03c09de0-a996-4a2b-85b4-27c97b9134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f6952e-493c-405b-9cf0-86ed58398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09de0-a996-4a2b-85b4-27c97b913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caee1f-a9c9-4126-ad84-cdf599ded1eb}" ma:internalName="TaxCatchAll" ma:showField="CatchAllData" ma:web="03c09de0-a996-4a2b-85b4-27c97b9134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63DB1-8E8F-4329-A137-5060FA3045EE}">
  <ds:schemaRefs>
    <ds:schemaRef ds:uri="http://schemas.microsoft.com/office/2006/metadata/properties"/>
    <ds:schemaRef ds:uri="http://schemas.microsoft.com/office/infopath/2007/PartnerControls"/>
    <ds:schemaRef ds:uri="03c09de0-a996-4a2b-85b4-27c97b91346a"/>
    <ds:schemaRef ds:uri="http://schemas.microsoft.com/sharepoint/v3"/>
    <ds:schemaRef ds:uri="84f6952e-493c-405b-9cf0-86ed583981c9"/>
  </ds:schemaRefs>
</ds:datastoreItem>
</file>

<file path=customXml/itemProps2.xml><?xml version="1.0" encoding="utf-8"?>
<ds:datastoreItem xmlns:ds="http://schemas.openxmlformats.org/officeDocument/2006/customXml" ds:itemID="{9F695545-172D-4118-9AC0-6B6CF2249795}">
  <ds:schemaRefs>
    <ds:schemaRef ds:uri="http://schemas.microsoft.com/sharepoint/v3/contenttype/forms"/>
  </ds:schemaRefs>
</ds:datastoreItem>
</file>

<file path=customXml/itemProps3.xml><?xml version="1.0" encoding="utf-8"?>
<ds:datastoreItem xmlns:ds="http://schemas.openxmlformats.org/officeDocument/2006/customXml" ds:itemID="{FD88285D-5D9F-4A3B-9846-18DD68A33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f6952e-493c-405b-9cf0-86ed583981c9"/>
    <ds:schemaRef ds:uri="03c09de0-a996-4a2b-85b4-27c97b913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617</TotalTime>
  <Words>2881</Words>
  <Application>Microsoft Office PowerPoint</Application>
  <PresentationFormat>Widescreen</PresentationFormat>
  <Paragraphs>243</Paragraphs>
  <Slides>34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Calibri Light</vt:lpstr>
      <vt:lpstr>Courier New</vt:lpstr>
      <vt:lpstr>Symbol</vt:lpstr>
      <vt:lpstr>Office Theme</vt:lpstr>
      <vt:lpstr>Welcome to UMB!</vt:lpstr>
      <vt:lpstr>Agenda</vt:lpstr>
      <vt:lpstr>What is the UMID?</vt:lpstr>
      <vt:lpstr>PowerPoint Presentation</vt:lpstr>
      <vt:lpstr>Preferred Name</vt:lpstr>
      <vt:lpstr>PowerPoint Presentation</vt:lpstr>
      <vt:lpstr>PowerPoint Presentation</vt:lpstr>
      <vt:lpstr>DUO Best Practices </vt:lpstr>
      <vt:lpstr>PowerPoint Presentation</vt:lpstr>
      <vt:lpstr>myUMB Portal</vt:lpstr>
      <vt:lpstr>PowerPoint Presentation</vt:lpstr>
      <vt:lpstr>PowerPoint Presentation</vt:lpstr>
      <vt:lpstr>Customizing Your Portal!</vt:lpstr>
      <vt:lpstr>PowerPoint Presentation</vt:lpstr>
      <vt:lpstr>PowerPoint Presentation</vt:lpstr>
      <vt:lpstr>PowerPoint Presentation</vt:lpstr>
      <vt:lpstr>PowerPoint Presentation</vt:lpstr>
      <vt:lpstr>Eduroam Wireless Access</vt:lpstr>
      <vt:lpstr>Microsoft 365</vt:lpstr>
      <vt:lpstr>PowerPoint Presentation</vt:lpstr>
      <vt:lpstr>PowerPoint Presentation</vt:lpstr>
      <vt:lpstr>Conferencing Software</vt:lpstr>
      <vt:lpstr>CITS Website</vt:lpstr>
      <vt:lpstr>PowerPoint Presentation</vt:lpstr>
      <vt:lpstr>PowerPoint Presentation</vt:lpstr>
      <vt:lpstr>IT Help Desk</vt:lpstr>
      <vt:lpstr>PowerPoint Presentation</vt:lpstr>
      <vt:lpstr>IT Help Desk Tips</vt:lpstr>
      <vt:lpstr>PowerPoint Presentation</vt:lpstr>
      <vt:lpstr>PowerPoint Presentation</vt:lpstr>
      <vt:lpstr>PowerPoint Presentation</vt:lpstr>
      <vt:lpstr>CITS Services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Steinberg, Sarah</dc:creator>
  <cp:lastModifiedBy>Steinberg, Sarah</cp:lastModifiedBy>
  <cp:revision>3</cp:revision>
  <dcterms:created xsi:type="dcterms:W3CDTF">2023-08-29T12:54:24Z</dcterms:created>
  <dcterms:modified xsi:type="dcterms:W3CDTF">2023-09-20T13:55:14Z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0x010100BBC1EADD58393048B706B8546B1F9DD0</vt:lpwstr>
  </property>
  <property fmtid="{D5CDD505-2E9C-101B-9397-08002B2CF9AE}" pid="3" name="MediaServiceImageTags">
    <vt:lpwstr/>
  </property>
</Properties>
</file>