
<file path=[Content_Types].xml><?xml version="1.0" encoding="utf-8"?>
<Types xmlns="http://schemas.openxmlformats.org/package/2006/content-types">
  <Default Extension="png" ContentType="image/png"/>
  <Default Extension="jpg&amp;ehk=e4lrJ6EiReS6kZIN65tOWA&amp;r=0&amp;pid=OfficeInsert" ContentType="image/jpeg"/>
  <Default Extension="jpeg" ContentType="image/jpeg"/>
  <Default Extension="rels" ContentType="application/vnd.openxmlformats-package.relationships+xml"/>
  <Default Extension="xml" ContentType="application/xml"/>
  <Default Extension="gif" ContentType="image/gif"/>
  <Default Extension="jpg&amp;ehk=vRMxllqAKzwyEQLH1YWh3Q&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3"/>
  </p:notesMasterIdLst>
  <p:handoutMasterIdLst>
    <p:handoutMasterId r:id="rId44"/>
  </p:handoutMasterIdLst>
  <p:sldIdLst>
    <p:sldId id="500" r:id="rId2"/>
    <p:sldId id="511" r:id="rId3"/>
    <p:sldId id="512" r:id="rId4"/>
    <p:sldId id="513" r:id="rId5"/>
    <p:sldId id="514" r:id="rId6"/>
    <p:sldId id="515" r:id="rId7"/>
    <p:sldId id="516" r:id="rId8"/>
    <p:sldId id="517" r:id="rId9"/>
    <p:sldId id="518" r:id="rId10"/>
    <p:sldId id="519" r:id="rId11"/>
    <p:sldId id="520" r:id="rId12"/>
    <p:sldId id="521" r:id="rId13"/>
    <p:sldId id="503" r:id="rId14"/>
    <p:sldId id="508" r:id="rId15"/>
    <p:sldId id="488" r:id="rId16"/>
    <p:sldId id="504" r:id="rId17"/>
    <p:sldId id="505" r:id="rId18"/>
    <p:sldId id="506" r:id="rId19"/>
    <p:sldId id="499" r:id="rId20"/>
    <p:sldId id="490" r:id="rId21"/>
    <p:sldId id="491" r:id="rId22"/>
    <p:sldId id="501" r:id="rId23"/>
    <p:sldId id="507" r:id="rId24"/>
    <p:sldId id="509" r:id="rId25"/>
    <p:sldId id="536" r:id="rId26"/>
    <p:sldId id="540" r:id="rId27"/>
    <p:sldId id="523" r:id="rId28"/>
    <p:sldId id="524" r:id="rId29"/>
    <p:sldId id="525" r:id="rId30"/>
    <p:sldId id="526" r:id="rId31"/>
    <p:sldId id="527" r:id="rId32"/>
    <p:sldId id="528" r:id="rId33"/>
    <p:sldId id="530" r:id="rId34"/>
    <p:sldId id="531" r:id="rId35"/>
    <p:sldId id="532" r:id="rId36"/>
    <p:sldId id="533" r:id="rId37"/>
    <p:sldId id="534" r:id="rId38"/>
    <p:sldId id="535" r:id="rId39"/>
    <p:sldId id="537" r:id="rId40"/>
    <p:sldId id="538" r:id="rId41"/>
    <p:sldId id="539"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5E98C6-96CA-4BA1-94AA-A7BC1129AB69}">
          <p14:sldIdLst>
            <p14:sldId id="500"/>
            <p14:sldId id="511"/>
            <p14:sldId id="512"/>
            <p14:sldId id="513"/>
            <p14:sldId id="514"/>
            <p14:sldId id="515"/>
            <p14:sldId id="516"/>
            <p14:sldId id="517"/>
            <p14:sldId id="518"/>
            <p14:sldId id="519"/>
            <p14:sldId id="520"/>
            <p14:sldId id="521"/>
            <p14:sldId id="503"/>
            <p14:sldId id="508"/>
            <p14:sldId id="488"/>
            <p14:sldId id="504"/>
            <p14:sldId id="505"/>
            <p14:sldId id="506"/>
            <p14:sldId id="499"/>
            <p14:sldId id="490"/>
            <p14:sldId id="491"/>
            <p14:sldId id="501"/>
            <p14:sldId id="507"/>
            <p14:sldId id="509"/>
            <p14:sldId id="536"/>
            <p14:sldId id="540"/>
            <p14:sldId id="523"/>
            <p14:sldId id="524"/>
            <p14:sldId id="525"/>
            <p14:sldId id="526"/>
            <p14:sldId id="527"/>
            <p14:sldId id="528"/>
            <p14:sldId id="530"/>
            <p14:sldId id="531"/>
            <p14:sldId id="532"/>
            <p14:sldId id="533"/>
            <p14:sldId id="534"/>
            <p14:sldId id="535"/>
            <p14:sldId id="537"/>
            <p14:sldId id="538"/>
            <p14:sldId id="5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7" autoAdjust="0"/>
    <p:restoredTop sz="94643" autoAdjust="0"/>
  </p:normalViewPr>
  <p:slideViewPr>
    <p:cSldViewPr snapToGrid="0" snapToObjects="1">
      <p:cViewPr varScale="1">
        <p:scale>
          <a:sx n="90" d="100"/>
          <a:sy n="90" d="100"/>
        </p:scale>
        <p:origin x="88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1812"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2930" tIns="46465" rIns="92930" bIns="46465" rtlCol="0"/>
          <a:lstStyle>
            <a:lvl1pPr algn="r">
              <a:defRPr sz="1200"/>
            </a:lvl1pPr>
          </a:lstStyle>
          <a:p>
            <a:fld id="{B7C63DFA-48CB-4123-8C93-47AAD0FADEC2}" type="datetimeFigureOut">
              <a:rPr lang="en-US" smtClean="0"/>
              <a:pPr/>
              <a:t>9/21/18</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8"/>
            <a:ext cx="3037840" cy="464820"/>
          </a:xfrm>
          <a:prstGeom prst="rect">
            <a:avLst/>
          </a:prstGeom>
        </p:spPr>
        <p:txBody>
          <a:bodyPr vert="horz" lIns="92930" tIns="46465" rIns="92930" bIns="46465" rtlCol="0" anchor="b"/>
          <a:lstStyle>
            <a:lvl1pPr algn="r">
              <a:defRPr sz="1200"/>
            </a:lvl1pPr>
          </a:lstStyle>
          <a:p>
            <a:fld id="{33249CBD-1ED6-4778-93B6-968AF3668090}" type="slidenum">
              <a:rPr lang="en-US" smtClean="0"/>
              <a:pPr/>
              <a:t>‹#›</a:t>
            </a:fld>
            <a:endParaRPr lang="en-US" dirty="0"/>
          </a:p>
        </p:txBody>
      </p:sp>
    </p:spTree>
    <p:extLst>
      <p:ext uri="{BB962C8B-B14F-4D97-AF65-F5344CB8AC3E}">
        <p14:creationId xmlns:p14="http://schemas.microsoft.com/office/powerpoint/2010/main" val="170895192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2930" tIns="46465" rIns="92930" bIns="46465" rtlCol="0"/>
          <a:lstStyle>
            <a:lvl1pPr algn="r">
              <a:defRPr sz="1200"/>
            </a:lvl1pPr>
          </a:lstStyle>
          <a:p>
            <a:fld id="{1B7BCC14-C5C6-4DAF-8DCC-9C781CDC45D3}" type="datetimeFigureOut">
              <a:rPr lang="en-US" smtClean="0"/>
              <a:pPr/>
              <a:t>9/21/18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2930" tIns="46465" rIns="92930" bIns="4646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2930" tIns="46465" rIns="92930" bIns="46465" rtlCol="0" anchor="b"/>
          <a:lstStyle>
            <a:lvl1pPr algn="r">
              <a:defRPr sz="1200"/>
            </a:lvl1pPr>
          </a:lstStyle>
          <a:p>
            <a:fld id="{FE90E48B-5219-4314-9F38-EF14F26C9C9D}" type="slidenum">
              <a:rPr lang="en-US" smtClean="0"/>
              <a:pPr/>
              <a:t>‹#›</a:t>
            </a:fld>
            <a:endParaRPr lang="en-US" dirty="0"/>
          </a:p>
        </p:txBody>
      </p:sp>
    </p:spTree>
    <p:extLst>
      <p:ext uri="{BB962C8B-B14F-4D97-AF65-F5344CB8AC3E}">
        <p14:creationId xmlns:p14="http://schemas.microsoft.com/office/powerpoint/2010/main" val="149309222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1</a:t>
            </a:fld>
            <a:endParaRPr lang="en-US" dirty="0"/>
          </a:p>
        </p:txBody>
      </p:sp>
    </p:spTree>
    <p:extLst>
      <p:ext uri="{BB962C8B-B14F-4D97-AF65-F5344CB8AC3E}">
        <p14:creationId xmlns:p14="http://schemas.microsoft.com/office/powerpoint/2010/main" val="3655711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814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p>
        </p:txBody>
      </p:sp>
      <p:sp>
        <p:nvSpPr>
          <p:cNvPr id="4096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BA0F9D-5AD8-469B-8C79-F6F71277C3F6}" type="slidenum">
              <a:rPr lang="en-US" smtClean="0"/>
              <a:pPr fontAlgn="base">
                <a:spcBef>
                  <a:spcPct val="0"/>
                </a:spcBef>
                <a:spcAft>
                  <a:spcPct val="0"/>
                </a:spcAft>
                <a:defRPr/>
              </a:pPr>
              <a:t>41</a:t>
            </a:fld>
            <a:endParaRPr lang="en-US" dirty="0"/>
          </a:p>
        </p:txBody>
      </p:sp>
    </p:spTree>
    <p:extLst>
      <p:ext uri="{BB962C8B-B14F-4D97-AF65-F5344CB8AC3E}">
        <p14:creationId xmlns:p14="http://schemas.microsoft.com/office/powerpoint/2010/main" val="163266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903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10</a:t>
            </a:fld>
            <a:endParaRPr lang="en-US" dirty="0"/>
          </a:p>
        </p:txBody>
      </p:sp>
    </p:spTree>
    <p:extLst>
      <p:ext uri="{BB962C8B-B14F-4D97-AF65-F5344CB8AC3E}">
        <p14:creationId xmlns:p14="http://schemas.microsoft.com/office/powerpoint/2010/main" val="214543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11</a:t>
            </a:fld>
            <a:endParaRPr lang="en-US" dirty="0"/>
          </a:p>
        </p:txBody>
      </p:sp>
    </p:spTree>
    <p:extLst>
      <p:ext uri="{BB962C8B-B14F-4D97-AF65-F5344CB8AC3E}">
        <p14:creationId xmlns:p14="http://schemas.microsoft.com/office/powerpoint/2010/main" val="1899823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6354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p>
        </p:txBody>
      </p:sp>
      <p:sp>
        <p:nvSpPr>
          <p:cNvPr id="4096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BA0F9D-5AD8-469B-8C79-F6F71277C3F6}" type="slidenum">
              <a:rPr lang="en-US" smtClean="0"/>
              <a:pPr fontAlgn="base">
                <a:spcBef>
                  <a:spcPct val="0"/>
                </a:spcBef>
                <a:spcAft>
                  <a:spcPct val="0"/>
                </a:spcAft>
                <a:defRPr/>
              </a:pPr>
              <a:t>25</a:t>
            </a:fld>
            <a:endParaRPr lang="en-US" dirty="0"/>
          </a:p>
        </p:txBody>
      </p:sp>
    </p:spTree>
    <p:extLst>
      <p:ext uri="{BB962C8B-B14F-4D97-AF65-F5344CB8AC3E}">
        <p14:creationId xmlns:p14="http://schemas.microsoft.com/office/powerpoint/2010/main" val="340890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04687-831F-6247-B7DE-7FF0CA8E1ED5}" type="slidenum">
              <a:rPr lang="en-US" smtClean="0"/>
              <a:t>26</a:t>
            </a:fld>
            <a:endParaRPr lang="en-US" dirty="0"/>
          </a:p>
        </p:txBody>
      </p:sp>
    </p:spTree>
    <p:extLst>
      <p:ext uri="{BB962C8B-B14F-4D97-AF65-F5344CB8AC3E}">
        <p14:creationId xmlns:p14="http://schemas.microsoft.com/office/powerpoint/2010/main" val="250229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6947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4479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078F10E-1CA2-4088-B703-5E1EE468F70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3EC3B5-87F4-4771-9EF4-FFAB6CC084FA}" type="datetimeFigureOut">
              <a:rPr lang="en-US" smtClean="0"/>
              <a:t>9/21/18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CD56F8-6CC3-473E-8875-F786D5BF1E99}" type="slidenum">
              <a:rPr lang="en-US" smtClean="0"/>
              <a:t>‹#›</a:t>
            </a:fld>
            <a:endParaRPr lang="en-US" dirty="0"/>
          </a:p>
        </p:txBody>
      </p:sp>
      <p:sp>
        <p:nvSpPr>
          <p:cNvPr id="7" name="Title Placeholder 1"/>
          <p:cNvSpPr>
            <a:spLocks noGrp="1"/>
          </p:cNvSpPr>
          <p:nvPr>
            <p:ph type="title"/>
          </p:nvPr>
        </p:nvSpPr>
        <p:spPr>
          <a:xfrm>
            <a:off x="457200" y="1066800"/>
            <a:ext cx="82296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58723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A4024-9BE3-154F-A06D-CD2277C0E9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maryland.edu/media/umb/af/cost/FindingDirectRetro.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umaryland.edu/cost/fringe-benef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DLKualiResearchHelp@umaryland.edu" TargetMode="External"/><Relationship Id="rId2" Type="http://schemas.openxmlformats.org/officeDocument/2006/relationships/hyperlink" Target="http://www.umaryland.edu/kualicoeus/user-resources-and-hel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umaryland.edu/cost/train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amp;ehk=vRMxllqAKzwyEQLH1YWh3Q&amp;r=0&amp;pid=OfficeInsert"/><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umaryland.edu/spac/sponsored-projects-accounting-and-compliance-spac/about-the-office/spac-banking-informatio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ipkitten.blogspot.in/2010_09_01_archive.html" TargetMode="External"/><Relationship Id="rId2" Type="http://schemas.openxmlformats.org/officeDocument/2006/relationships/image" Target="../media/image11.jpg&amp;ehk=e4lrJ6EiReS6kZIN65tOWA&amp;r=0&amp;pid=OfficeInsert"/><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umaryland.edu/quantu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amp;ehk=vRMxllqAKzwyEQLH1YWh3Q&amp;r=0&amp;pid=OfficeInsert"/><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umaryland.edu/spa/collaborations-and-subrecipients/subrecipient-agreements/subaward-request/"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umaryland.edu/kualicoeus/user-resources-and-help/nih-human-subjects-form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esearchmatters.umaryland.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SPA/SPAC Updates</a:t>
            </a:r>
            <a:br>
              <a:rPr lang="en-US" b="1" dirty="0"/>
            </a:br>
            <a:r>
              <a:rPr lang="en-US" b="1" dirty="0"/>
              <a:t>1st Quarter 2019</a:t>
            </a:r>
          </a:p>
        </p:txBody>
      </p:sp>
      <p:sp>
        <p:nvSpPr>
          <p:cNvPr id="3" name="Subtitle 2"/>
          <p:cNvSpPr>
            <a:spLocks noGrp="1"/>
          </p:cNvSpPr>
          <p:nvPr>
            <p:ph type="subTitle" idx="1"/>
          </p:nvPr>
        </p:nvSpPr>
        <p:spPr/>
        <p:txBody>
          <a:bodyPr/>
          <a:lstStyle/>
          <a:p>
            <a:r>
              <a:rPr lang="en-US" dirty="0"/>
              <a:t>September 20, 2018</a:t>
            </a:r>
          </a:p>
          <a:p>
            <a:r>
              <a:rPr lang="en-US" dirty="0"/>
              <a:t>2:00 – 3:30 pm</a:t>
            </a:r>
          </a:p>
          <a:p>
            <a:r>
              <a:rPr lang="en-US" dirty="0"/>
              <a:t>Pharmacy Hall: N111 Lecture Hall</a:t>
            </a:r>
          </a:p>
        </p:txBody>
      </p:sp>
    </p:spTree>
    <p:extLst>
      <p:ext uri="{BB962C8B-B14F-4D97-AF65-F5344CB8AC3E}">
        <p14:creationId xmlns:p14="http://schemas.microsoft.com/office/powerpoint/2010/main" val="1760999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6" descr="elated image">
            <a:extLst>
              <a:ext uri="{FF2B5EF4-FFF2-40B4-BE49-F238E27FC236}">
                <a16:creationId xmlns:a16="http://schemas.microsoft.com/office/drawing/2014/main" id="{BC0BFCE2-68EC-0249-B281-E643D8B0645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3680" y="1689632"/>
            <a:ext cx="3820160" cy="4500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07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SPAC Updates</a:t>
            </a:r>
            <a:br>
              <a:rPr lang="en-US" b="1" dirty="0"/>
            </a:br>
            <a:r>
              <a:rPr lang="en-US" b="1" dirty="0"/>
              <a:t>1st Quarter 2019</a:t>
            </a:r>
          </a:p>
        </p:txBody>
      </p:sp>
      <p:sp>
        <p:nvSpPr>
          <p:cNvPr id="3" name="Subtitle 2"/>
          <p:cNvSpPr>
            <a:spLocks noGrp="1"/>
          </p:cNvSpPr>
          <p:nvPr>
            <p:ph type="subTitle" idx="1"/>
          </p:nvPr>
        </p:nvSpPr>
        <p:spPr/>
        <p:txBody>
          <a:bodyPr/>
          <a:lstStyle/>
          <a:p>
            <a:r>
              <a:rPr lang="en-US" dirty="0"/>
              <a:t>September 20, 2018</a:t>
            </a:r>
          </a:p>
          <a:p>
            <a:r>
              <a:rPr lang="en-US" dirty="0"/>
              <a:t>2:00 – 3:30 pm</a:t>
            </a:r>
          </a:p>
          <a:p>
            <a:r>
              <a:rPr lang="en-US" dirty="0"/>
              <a:t>Pharmacy Hall: N1111 Lecture Hall</a:t>
            </a:r>
          </a:p>
        </p:txBody>
      </p:sp>
    </p:spTree>
    <p:extLst>
      <p:ext uri="{BB962C8B-B14F-4D97-AF65-F5344CB8AC3E}">
        <p14:creationId xmlns:p14="http://schemas.microsoft.com/office/powerpoint/2010/main" val="42841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 Agenda</a:t>
            </a:r>
          </a:p>
        </p:txBody>
      </p:sp>
      <p:sp>
        <p:nvSpPr>
          <p:cNvPr id="3" name="Content Placeholder 2"/>
          <p:cNvSpPr>
            <a:spLocks noGrp="1"/>
          </p:cNvSpPr>
          <p:nvPr>
            <p:ph idx="1"/>
          </p:nvPr>
        </p:nvSpPr>
        <p:spPr>
          <a:xfrm>
            <a:off x="457200" y="1600200"/>
            <a:ext cx="4007922" cy="4525963"/>
          </a:xfrm>
        </p:spPr>
        <p:txBody>
          <a:bodyPr>
            <a:normAutofit/>
          </a:bodyPr>
          <a:lstStyle/>
          <a:p>
            <a:r>
              <a:rPr lang="en-US" dirty="0"/>
              <a:t>Personnel</a:t>
            </a:r>
          </a:p>
          <a:p>
            <a:r>
              <a:rPr lang="en-US" dirty="0"/>
              <a:t>Fringes</a:t>
            </a:r>
          </a:p>
          <a:p>
            <a:r>
              <a:rPr lang="en-US" dirty="0"/>
              <a:t>Year End Cost Challenges</a:t>
            </a:r>
          </a:p>
          <a:p>
            <a:r>
              <a:rPr lang="en-US" dirty="0"/>
              <a:t>F&amp;A</a:t>
            </a:r>
          </a:p>
          <a:p>
            <a:r>
              <a:rPr lang="en-US" dirty="0"/>
              <a:t>Effort</a:t>
            </a:r>
          </a:p>
          <a:p>
            <a:pPr marL="0" indent="0">
              <a:buNone/>
            </a:pPr>
            <a:endParaRPr lang="en-US" dirty="0"/>
          </a:p>
          <a:p>
            <a:endParaRPr lang="en-US" dirty="0"/>
          </a:p>
        </p:txBody>
      </p:sp>
      <p:sp>
        <p:nvSpPr>
          <p:cNvPr id="4" name="Content Placeholder 2"/>
          <p:cNvSpPr txBox="1">
            <a:spLocks/>
          </p:cNvSpPr>
          <p:nvPr/>
        </p:nvSpPr>
        <p:spPr>
          <a:xfrm>
            <a:off x="4465122" y="1583377"/>
            <a:ext cx="4007922"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Deadlines</a:t>
            </a:r>
          </a:p>
          <a:p>
            <a:r>
              <a:rPr lang="en-US" dirty="0"/>
              <a:t>VA</a:t>
            </a:r>
          </a:p>
          <a:p>
            <a:r>
              <a:rPr lang="en-US" dirty="0"/>
              <a:t>Updates</a:t>
            </a:r>
          </a:p>
          <a:p>
            <a:r>
              <a:rPr lang="en-US" dirty="0"/>
              <a:t>Audits and Reviews</a:t>
            </a:r>
          </a:p>
          <a:p>
            <a:r>
              <a:rPr lang="en-US" dirty="0"/>
              <a:t>Upcoming</a:t>
            </a:r>
          </a:p>
          <a:p>
            <a:r>
              <a:rPr lang="en-US" dirty="0"/>
              <a:t>Quantum</a:t>
            </a:r>
          </a:p>
          <a:p>
            <a:pPr marL="0" indent="0">
              <a:buFont typeface="Arial"/>
              <a:buNone/>
            </a:pPr>
            <a:endParaRPr lang="en-US" dirty="0"/>
          </a:p>
          <a:p>
            <a:endParaRPr lang="en-US" dirty="0"/>
          </a:p>
        </p:txBody>
      </p:sp>
    </p:spTree>
    <p:extLst>
      <p:ext uri="{BB962C8B-B14F-4D97-AF65-F5344CB8AC3E}">
        <p14:creationId xmlns:p14="http://schemas.microsoft.com/office/powerpoint/2010/main" val="3461333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Agenda</a:t>
            </a:r>
          </a:p>
        </p:txBody>
      </p:sp>
      <p:sp>
        <p:nvSpPr>
          <p:cNvPr id="3" name="Content Placeholder 2"/>
          <p:cNvSpPr>
            <a:spLocks noGrp="1"/>
          </p:cNvSpPr>
          <p:nvPr>
            <p:ph idx="1"/>
          </p:nvPr>
        </p:nvSpPr>
        <p:spPr/>
        <p:txBody>
          <a:bodyPr>
            <a:normAutofit fontScale="92500" lnSpcReduction="20000"/>
          </a:bodyPr>
          <a:lstStyle/>
          <a:p>
            <a:r>
              <a:rPr lang="en-US" dirty="0"/>
              <a:t>Personnel Update</a:t>
            </a:r>
          </a:p>
          <a:p>
            <a:r>
              <a:rPr lang="en-US" dirty="0"/>
              <a:t>Discrepancies in Fringe encumbrance Balances</a:t>
            </a:r>
          </a:p>
          <a:p>
            <a:r>
              <a:rPr lang="en-US" dirty="0"/>
              <a:t>FY18-27 DR and 19-01 Funding Profiles</a:t>
            </a:r>
          </a:p>
          <a:p>
            <a:r>
              <a:rPr lang="en-US" dirty="0"/>
              <a:t>Posting of DR credits for 18-27 PCA balances</a:t>
            </a:r>
          </a:p>
          <a:p>
            <a:r>
              <a:rPr lang="en-US" dirty="0"/>
              <a:t>Finalized Fringe Benefits</a:t>
            </a:r>
          </a:p>
          <a:p>
            <a:r>
              <a:rPr lang="en-US" dirty="0"/>
              <a:t>F&amp;A Rate Negotiation – Extension Approved</a:t>
            </a:r>
          </a:p>
          <a:p>
            <a:r>
              <a:rPr lang="en-US" dirty="0"/>
              <a:t>Delinquent Effort Forms and Quantum Implementation</a:t>
            </a:r>
          </a:p>
          <a:p>
            <a:r>
              <a:rPr lang="en-US" dirty="0"/>
              <a:t>063018 Effort Statistics and Initiation</a:t>
            </a:r>
          </a:p>
          <a:p>
            <a:r>
              <a:rPr lang="en-US" dirty="0"/>
              <a:t>Effort Training for Next Year</a:t>
            </a:r>
          </a:p>
          <a:p>
            <a:endParaRPr lang="en-US" dirty="0"/>
          </a:p>
          <a:p>
            <a:endParaRPr lang="en-US" dirty="0"/>
          </a:p>
          <a:p>
            <a:endParaRPr lang="en-US" dirty="0"/>
          </a:p>
        </p:txBody>
      </p:sp>
    </p:spTree>
    <p:extLst>
      <p:ext uri="{BB962C8B-B14F-4D97-AF65-F5344CB8AC3E}">
        <p14:creationId xmlns:p14="http://schemas.microsoft.com/office/powerpoint/2010/main" val="3806345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Personnel Update</a:t>
            </a:r>
          </a:p>
        </p:txBody>
      </p:sp>
      <p:sp>
        <p:nvSpPr>
          <p:cNvPr id="3" name="Content Placeholder 2"/>
          <p:cNvSpPr>
            <a:spLocks noGrp="1"/>
          </p:cNvSpPr>
          <p:nvPr>
            <p:ph idx="1"/>
          </p:nvPr>
        </p:nvSpPr>
        <p:spPr/>
        <p:txBody>
          <a:bodyPr>
            <a:normAutofit/>
          </a:bodyPr>
          <a:lstStyle/>
          <a:p>
            <a:r>
              <a:rPr lang="en-US" dirty="0"/>
              <a:t>Christina Tabb is no longer with Cost</a:t>
            </a:r>
          </a:p>
          <a:p>
            <a:r>
              <a:rPr lang="en-US" dirty="0"/>
              <a:t>Tracy Nguyen has been hired with start date 10/15/2018</a:t>
            </a:r>
          </a:p>
          <a:p>
            <a:r>
              <a:rPr lang="en-US" dirty="0"/>
              <a:t>Beryl Gwan, Senior Manager Cost </a:t>
            </a:r>
          </a:p>
          <a:p>
            <a:pPr lvl="1"/>
            <a:r>
              <a:rPr lang="en-US" dirty="0"/>
              <a:t>Binita Shah, Cost Accountant</a:t>
            </a:r>
          </a:p>
          <a:p>
            <a:pPr lvl="1"/>
            <a:r>
              <a:rPr lang="en-US" dirty="0"/>
              <a:t>Amy Sallese, Cost Accountant </a:t>
            </a:r>
          </a:p>
          <a:p>
            <a:pPr lvl="1"/>
            <a:r>
              <a:rPr lang="en-US" dirty="0"/>
              <a:t>Tracy Nguyen, Accountant I</a:t>
            </a:r>
          </a:p>
          <a:p>
            <a:endParaRPr lang="en-US" dirty="0"/>
          </a:p>
        </p:txBody>
      </p:sp>
    </p:spTree>
    <p:extLst>
      <p:ext uri="{BB962C8B-B14F-4D97-AF65-F5344CB8AC3E}">
        <p14:creationId xmlns:p14="http://schemas.microsoft.com/office/powerpoint/2010/main" val="2300475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libri" panose="020F0502020204030204" pitchFamily="34" charset="0"/>
              </a:rPr>
              <a:t>Discrepancies in Fringe Encumbrance Balances</a:t>
            </a:r>
            <a:endParaRPr lang="en-US" dirty="0"/>
          </a:p>
        </p:txBody>
      </p:sp>
      <p:sp>
        <p:nvSpPr>
          <p:cNvPr id="3" name="Content Placeholder 2"/>
          <p:cNvSpPr>
            <a:spLocks noGrp="1"/>
          </p:cNvSpPr>
          <p:nvPr>
            <p:ph idx="1"/>
          </p:nvPr>
        </p:nvSpPr>
        <p:spPr>
          <a:xfrm>
            <a:off x="457200" y="1600200"/>
            <a:ext cx="8229600" cy="4978730"/>
          </a:xfrm>
        </p:spPr>
        <p:txBody>
          <a:bodyPr>
            <a:normAutofit fontScale="85000" lnSpcReduction="10000"/>
          </a:bodyPr>
          <a:lstStyle/>
          <a:p>
            <a:r>
              <a:rPr lang="en-US" dirty="0"/>
              <a:t>No salary encumbrance, but an outstanding fringe encumbrance on a project</a:t>
            </a:r>
          </a:p>
          <a:p>
            <a:r>
              <a:rPr lang="en-US" dirty="0"/>
              <a:t>Negative fringe encumbrance balance</a:t>
            </a:r>
          </a:p>
          <a:p>
            <a:pPr lvl="1"/>
            <a:r>
              <a:rPr lang="en-US" dirty="0"/>
              <a:t>Caused by Mid year rate change</a:t>
            </a:r>
          </a:p>
          <a:p>
            <a:pPr lvl="1"/>
            <a:r>
              <a:rPr lang="en-US" dirty="0"/>
              <a:t>Fringe encumbrance calculated at original fringe rate</a:t>
            </a:r>
          </a:p>
          <a:p>
            <a:pPr lvl="1"/>
            <a:r>
              <a:rPr lang="en-US" dirty="0"/>
              <a:t>DR is done and the reversal encumbrance credit uses the new fringe rate</a:t>
            </a:r>
          </a:p>
          <a:p>
            <a:pPr lvl="1"/>
            <a:r>
              <a:rPr lang="en-US" dirty="0"/>
              <a:t>Results in a net credit encumbrance balance</a:t>
            </a:r>
          </a:p>
          <a:p>
            <a:r>
              <a:rPr lang="en-US" dirty="0"/>
              <a:t>Your SPAC closeout team will work with the Cost office at closure to relieve these encumbrances. Verify with your closeout team that this is the action you want taken when you send your final report.</a:t>
            </a:r>
          </a:p>
          <a:p>
            <a:pPr marL="0" indent="0">
              <a:buNone/>
            </a:pPr>
            <a:endParaRPr lang="en-US" dirty="0"/>
          </a:p>
        </p:txBody>
      </p:sp>
    </p:spTree>
    <p:extLst>
      <p:ext uri="{BB962C8B-B14F-4D97-AF65-F5344CB8AC3E}">
        <p14:creationId xmlns:p14="http://schemas.microsoft.com/office/powerpoint/2010/main" val="3357368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libri" panose="020F0502020204030204" pitchFamily="34" charset="0"/>
              </a:rPr>
              <a:t>DRs for FY18-27 and Entering Funding Profiles for 19-01</a:t>
            </a:r>
            <a:endParaRPr lang="en-US" dirty="0"/>
          </a:p>
        </p:txBody>
      </p:sp>
      <p:sp>
        <p:nvSpPr>
          <p:cNvPr id="3" name="Content Placeholder 2"/>
          <p:cNvSpPr>
            <a:spLocks noGrp="1"/>
          </p:cNvSpPr>
          <p:nvPr>
            <p:ph idx="1"/>
          </p:nvPr>
        </p:nvSpPr>
        <p:spPr>
          <a:xfrm>
            <a:off x="457200" y="1600200"/>
            <a:ext cx="8514784" cy="5135578"/>
          </a:xfrm>
        </p:spPr>
        <p:txBody>
          <a:bodyPr>
            <a:normAutofit fontScale="92500"/>
          </a:bodyPr>
          <a:lstStyle/>
          <a:p>
            <a:r>
              <a:rPr lang="en-US" dirty="0"/>
              <a:t>HRMS reads 18-27 as the same Pay Period as 19-01 for Direct Retro purposes</a:t>
            </a:r>
          </a:p>
          <a:p>
            <a:pPr lvl="1"/>
            <a:r>
              <a:rPr lang="en-US" dirty="0"/>
              <a:t>FY2018 18-27 06/24/18 to 06/30/18</a:t>
            </a:r>
          </a:p>
          <a:p>
            <a:pPr lvl="1"/>
            <a:r>
              <a:rPr lang="en-US" dirty="0"/>
              <a:t>FY2019 19-01 07/01/18 to 07/07/18</a:t>
            </a:r>
          </a:p>
          <a:p>
            <a:pPr lvl="1"/>
            <a:r>
              <a:rPr lang="en-US" dirty="0"/>
              <a:t>HRMS PP 18-27 is within 19-01 (06/24/18-07/07/18) </a:t>
            </a:r>
          </a:p>
          <a:p>
            <a:r>
              <a:rPr lang="en-US" dirty="0"/>
              <a:t>HRMS: when a DR is done for the crossover period</a:t>
            </a:r>
          </a:p>
          <a:p>
            <a:pPr lvl="1"/>
            <a:r>
              <a:rPr lang="en-US" dirty="0"/>
              <a:t>For 18-27, we enter </a:t>
            </a:r>
            <a:r>
              <a:rPr lang="en-US" b="1" u="sng" dirty="0">
                <a:solidFill>
                  <a:srgbClr val="FF0000"/>
                </a:solidFill>
              </a:rPr>
              <a:t>19-01</a:t>
            </a:r>
            <a:r>
              <a:rPr lang="en-US" dirty="0"/>
              <a:t> and FY2018</a:t>
            </a:r>
          </a:p>
          <a:p>
            <a:pPr lvl="1"/>
            <a:r>
              <a:rPr lang="en-US" dirty="0"/>
              <a:t>For 19-01, we enter </a:t>
            </a:r>
            <a:r>
              <a:rPr lang="en-US" b="1" u="sng" dirty="0">
                <a:solidFill>
                  <a:srgbClr val="FF0000"/>
                </a:solidFill>
              </a:rPr>
              <a:t>19-01</a:t>
            </a:r>
            <a:r>
              <a:rPr lang="en-US" dirty="0"/>
              <a:t> and FY2019</a:t>
            </a:r>
          </a:p>
          <a:p>
            <a:pPr marL="288925" lvl="1" indent="-288925">
              <a:buFont typeface="Arial" panose="020B0604020202020204" pitchFamily="34" charset="0"/>
              <a:buChar char="•"/>
            </a:pPr>
            <a:r>
              <a:rPr lang="en-US" sz="3200" dirty="0"/>
              <a:t>If a DR is processed for a pay period (PP), you can no longer do a BR for the same pay period</a:t>
            </a:r>
          </a:p>
          <a:p>
            <a:pPr lvl="1"/>
            <a:endParaRPr lang="en-US" dirty="0"/>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118988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libri" panose="020F0502020204030204" pitchFamily="34" charset="0"/>
              </a:rPr>
              <a:t>DRs for FY18-27 and Entering Funding Profiles for 19-01, Continued</a:t>
            </a:r>
            <a:endParaRPr lang="en-US" dirty="0"/>
          </a:p>
        </p:txBody>
      </p:sp>
      <p:sp>
        <p:nvSpPr>
          <p:cNvPr id="3" name="Content Placeholder 2"/>
          <p:cNvSpPr>
            <a:spLocks noGrp="1"/>
          </p:cNvSpPr>
          <p:nvPr>
            <p:ph idx="1"/>
          </p:nvPr>
        </p:nvSpPr>
        <p:spPr>
          <a:xfrm>
            <a:off x="443620" y="1600200"/>
            <a:ext cx="8229600" cy="4525963"/>
          </a:xfrm>
        </p:spPr>
        <p:txBody>
          <a:bodyPr>
            <a:normAutofit/>
          </a:bodyPr>
          <a:lstStyle/>
          <a:p>
            <a:r>
              <a:rPr lang="en-US" dirty="0"/>
              <a:t>Funding Profiles for 19-01 should be entered and approved before submitting DR for 18-27</a:t>
            </a:r>
          </a:p>
          <a:p>
            <a:pPr lvl="1"/>
            <a:r>
              <a:rPr lang="en-US" dirty="0"/>
              <a:t>If DR is processed for PP 18-27 before you set up the 19-01 funding profile HRMS will read that there is already a DR for that period (19-01)</a:t>
            </a:r>
          </a:p>
          <a:p>
            <a:pPr lvl="1"/>
            <a:r>
              <a:rPr lang="en-US" dirty="0"/>
              <a:t>  The EFP will need to be input from 19-02.</a:t>
            </a:r>
          </a:p>
          <a:p>
            <a:pPr lvl="1"/>
            <a:r>
              <a:rPr lang="en-US" dirty="0"/>
              <a:t>The 19-01 expense will need to be moved via a DR</a:t>
            </a:r>
          </a:p>
          <a:p>
            <a:pPr lvl="1"/>
            <a:endParaRPr lang="en-US" dirty="0"/>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3529240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libri" panose="020F0502020204030204" pitchFamily="34" charset="0"/>
              </a:rPr>
              <a:t>Posting of DRs for 18-27 – credit to PCA balance</a:t>
            </a:r>
            <a:endParaRPr lang="en-US" dirty="0"/>
          </a:p>
        </p:txBody>
      </p:sp>
      <p:sp>
        <p:nvSpPr>
          <p:cNvPr id="3" name="Content Placeholder 2"/>
          <p:cNvSpPr>
            <a:spLocks noGrp="1"/>
          </p:cNvSpPr>
          <p:nvPr>
            <p:ph idx="1"/>
          </p:nvPr>
        </p:nvSpPr>
        <p:spPr>
          <a:xfrm>
            <a:off x="457200" y="1600200"/>
            <a:ext cx="8229600" cy="5063150"/>
          </a:xfrm>
        </p:spPr>
        <p:txBody>
          <a:bodyPr>
            <a:normAutofit fontScale="77500" lnSpcReduction="20000"/>
          </a:bodyPr>
          <a:lstStyle/>
          <a:p>
            <a:r>
              <a:rPr lang="en-US" dirty="0"/>
              <a:t>If you have an outstanding debit on the PCA for PP18-27 and a DR has been processed</a:t>
            </a:r>
          </a:p>
          <a:p>
            <a:r>
              <a:rPr lang="en-US" dirty="0"/>
              <a:t>Verify that 18-27 DR’s have been processed by checking the 19-01 PCA balance because that is where the Direct Retro credit balance posts</a:t>
            </a:r>
          </a:p>
          <a:p>
            <a:pPr lvl="1"/>
            <a:r>
              <a:rPr lang="en-US" dirty="0"/>
              <a:t>Payroll Charge Detail (PCD) report will show a lower balance in the 19-01</a:t>
            </a:r>
          </a:p>
          <a:p>
            <a:pPr lvl="1"/>
            <a:r>
              <a:rPr lang="en-US" dirty="0"/>
              <a:t>Or if ran by accounting period, one debit line for 19-01 payroll, and one credit for 18-27 DR</a:t>
            </a:r>
          </a:p>
          <a:p>
            <a:pPr lvl="1"/>
            <a:r>
              <a:rPr lang="en-US" dirty="0"/>
              <a:t>If there is no fringe expense on PCD for 18-27, that’s a good indication that the balance was moved appropriately</a:t>
            </a:r>
          </a:p>
          <a:p>
            <a:pPr marL="457200" lvl="1" indent="0">
              <a:buNone/>
            </a:pPr>
            <a:endParaRPr lang="en-US" dirty="0"/>
          </a:p>
          <a:p>
            <a:r>
              <a:rPr lang="en-US" dirty="0"/>
              <a:t>“How to View a DR in HRMS” </a:t>
            </a:r>
          </a:p>
          <a:p>
            <a:pPr marL="515938" indent="0">
              <a:buNone/>
            </a:pPr>
            <a:r>
              <a:rPr lang="en-US" u="sng" dirty="0">
                <a:hlinkClick r:id="rId3"/>
              </a:rPr>
              <a:t>Finding a Direct Retro in HRMS - SPA-SPAC Meeting 11-20-14</a:t>
            </a:r>
            <a:r>
              <a:rPr lang="en-US" b="1" dirty="0">
                <a:hlinkClick r:id="rId3"/>
              </a:rPr>
              <a:t> PDF</a:t>
            </a:r>
            <a:endParaRPr lang="en-US" dirty="0"/>
          </a:p>
          <a:p>
            <a:pPr lvl="1"/>
            <a:endParaRPr lang="en-US" dirty="0"/>
          </a:p>
          <a:p>
            <a:pPr marL="457200" lvl="1" indent="0">
              <a:buNone/>
            </a:pPr>
            <a:endParaRPr lang="en-US" dirty="0"/>
          </a:p>
          <a:p>
            <a:pPr marL="0" indent="0">
              <a:buNone/>
            </a:pPr>
            <a:endParaRPr lang="en-US" dirty="0"/>
          </a:p>
        </p:txBody>
      </p:sp>
    </p:spTree>
    <p:extLst>
      <p:ext uri="{BB962C8B-B14F-4D97-AF65-F5344CB8AC3E}">
        <p14:creationId xmlns:p14="http://schemas.microsoft.com/office/powerpoint/2010/main" val="3870789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3A8E-A5FB-415E-9A0E-437F5D588E29}"/>
              </a:ext>
            </a:extLst>
          </p:cNvPr>
          <p:cNvSpPr>
            <a:spLocks noGrp="1"/>
          </p:cNvSpPr>
          <p:nvPr>
            <p:ph type="title"/>
          </p:nvPr>
        </p:nvSpPr>
        <p:spPr/>
        <p:txBody>
          <a:bodyPr/>
          <a:lstStyle/>
          <a:p>
            <a:r>
              <a:rPr lang="en-US" b="1" dirty="0"/>
              <a:t>Finalized Fringe Benefit Rates</a:t>
            </a:r>
            <a:endParaRPr lang="en-US" dirty="0"/>
          </a:p>
        </p:txBody>
      </p:sp>
      <p:sp>
        <p:nvSpPr>
          <p:cNvPr id="3" name="Content Placeholder 2">
            <a:extLst>
              <a:ext uri="{FF2B5EF4-FFF2-40B4-BE49-F238E27FC236}">
                <a16:creationId xmlns:a16="http://schemas.microsoft.com/office/drawing/2014/main" id="{AE8434DC-B318-47BA-BA55-C2DC5690B8D1}"/>
              </a:ext>
            </a:extLst>
          </p:cNvPr>
          <p:cNvSpPr>
            <a:spLocks noGrp="1"/>
          </p:cNvSpPr>
          <p:nvPr>
            <p:ph idx="1"/>
          </p:nvPr>
        </p:nvSpPr>
        <p:spPr/>
        <p:txBody>
          <a:bodyPr>
            <a:normAutofit/>
          </a:bodyPr>
          <a:lstStyle/>
          <a:p>
            <a:r>
              <a:rPr lang="en-US" dirty="0"/>
              <a:t>A memo was sent out to Campus to announce the Implementation of the approved Fringe Benefit Rate Agreement by Laura Scarantino</a:t>
            </a:r>
          </a:p>
          <a:p>
            <a:r>
              <a:rPr lang="en-US" dirty="0"/>
              <a:t>FY19 rates were set up in HRMS from 19-01</a:t>
            </a:r>
          </a:p>
          <a:p>
            <a:r>
              <a:rPr lang="en-US" dirty="0"/>
              <a:t>The memo and rate agreement have been uploaded to our website</a:t>
            </a:r>
          </a:p>
          <a:p>
            <a:pPr lvl="1"/>
            <a:r>
              <a:rPr lang="en-US" dirty="0">
                <a:hlinkClick r:id="rId2"/>
              </a:rPr>
              <a:t>http://www.umaryland.edu/cost/fringe-benefit/</a:t>
            </a:r>
            <a:endParaRPr lang="en-US" dirty="0"/>
          </a:p>
          <a:p>
            <a:pPr marL="0" indent="0">
              <a:buNone/>
            </a:pPr>
            <a:endParaRPr lang="en-US" dirty="0"/>
          </a:p>
        </p:txBody>
      </p:sp>
    </p:spTree>
    <p:extLst>
      <p:ext uri="{BB962C8B-B14F-4D97-AF65-F5344CB8AC3E}">
        <p14:creationId xmlns:p14="http://schemas.microsoft.com/office/powerpoint/2010/main" val="2406844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BFA4-71B2-AE4F-8FAC-166AE9FE50BA}"/>
              </a:ext>
            </a:extLst>
          </p:cNvPr>
          <p:cNvSpPr>
            <a:spLocks noGrp="1"/>
          </p:cNvSpPr>
          <p:nvPr>
            <p:ph type="title"/>
          </p:nvPr>
        </p:nvSpPr>
        <p:spPr/>
        <p:txBody>
          <a:bodyPr/>
          <a:lstStyle/>
          <a:p>
            <a:r>
              <a:rPr lang="en-US" dirty="0"/>
              <a:t>Kuali Research</a:t>
            </a:r>
          </a:p>
        </p:txBody>
      </p:sp>
      <p:sp>
        <p:nvSpPr>
          <p:cNvPr id="3" name="Content Placeholder 2">
            <a:extLst>
              <a:ext uri="{FF2B5EF4-FFF2-40B4-BE49-F238E27FC236}">
                <a16:creationId xmlns:a16="http://schemas.microsoft.com/office/drawing/2014/main" id="{D98971AD-F68D-5847-856F-A3EAD27B4226}"/>
              </a:ext>
            </a:extLst>
          </p:cNvPr>
          <p:cNvSpPr>
            <a:spLocks noGrp="1"/>
          </p:cNvSpPr>
          <p:nvPr>
            <p:ph idx="1"/>
          </p:nvPr>
        </p:nvSpPr>
        <p:spPr>
          <a:xfrm>
            <a:off x="457200" y="1509311"/>
            <a:ext cx="8229600" cy="5255046"/>
          </a:xfrm>
        </p:spPr>
        <p:txBody>
          <a:bodyPr>
            <a:normAutofit fontScale="85000" lnSpcReduction="20000"/>
          </a:bodyPr>
          <a:lstStyle/>
          <a:p>
            <a:r>
              <a:rPr lang="en-US" dirty="0"/>
              <a:t>Info &amp; Guides on SPA website</a:t>
            </a:r>
          </a:p>
          <a:p>
            <a:pPr marL="457200" lvl="1" indent="0">
              <a:buNone/>
            </a:pPr>
            <a:r>
              <a:rPr lang="en-US" dirty="0">
                <a:hlinkClick r:id="rId2"/>
              </a:rPr>
              <a:t>http://www.umaryland.edu/kualicoeus/user-resources-and-help/</a:t>
            </a:r>
            <a:r>
              <a:rPr lang="en-US" dirty="0"/>
              <a:t> </a:t>
            </a:r>
          </a:p>
          <a:p>
            <a:pPr marL="457200" lvl="1" indent="0">
              <a:buNone/>
            </a:pPr>
            <a:r>
              <a:rPr lang="en-US" dirty="0"/>
              <a:t>	Navigating and searching in KR</a:t>
            </a:r>
          </a:p>
          <a:p>
            <a:pPr marL="457200" lvl="1" indent="0">
              <a:buNone/>
            </a:pPr>
            <a:r>
              <a:rPr lang="en-US" dirty="0"/>
              <a:t>	PI certification and approval</a:t>
            </a:r>
          </a:p>
          <a:p>
            <a:pPr marL="457200" lvl="1" indent="0">
              <a:buNone/>
            </a:pPr>
            <a:endParaRPr lang="en-US" dirty="0"/>
          </a:p>
          <a:p>
            <a:r>
              <a:rPr lang="en-US" dirty="0"/>
              <a:t>KR New User Training Dates (CITS enrollment database) </a:t>
            </a:r>
          </a:p>
          <a:p>
            <a:pPr marL="457200" lvl="1" indent="0">
              <a:buNone/>
            </a:pPr>
            <a:r>
              <a:rPr lang="en-US" dirty="0"/>
              <a:t>	10/10/18 &amp; 11/7/18 10-12:30PM</a:t>
            </a:r>
          </a:p>
          <a:p>
            <a:pPr marL="457200" lvl="1" indent="0">
              <a:buNone/>
            </a:pPr>
            <a:endParaRPr lang="en-US" dirty="0"/>
          </a:p>
          <a:p>
            <a:r>
              <a:rPr lang="en-US" dirty="0"/>
              <a:t>New email for KR “Report a Problem”</a:t>
            </a:r>
          </a:p>
          <a:p>
            <a:pPr marL="457200" lvl="1" indent="0">
              <a:buNone/>
            </a:pPr>
            <a:r>
              <a:rPr lang="en-US" u="sng" dirty="0">
                <a:hlinkClick r:id="rId3"/>
              </a:rPr>
              <a:t>DLKualiResearchHelp@umaryland.edu</a:t>
            </a:r>
            <a:endParaRPr lang="en-US" dirty="0"/>
          </a:p>
          <a:p>
            <a:pPr lvl="1"/>
            <a:endParaRPr lang="en-US" dirty="0"/>
          </a:p>
          <a:p>
            <a:r>
              <a:rPr lang="en-US" dirty="0"/>
              <a:t>KR FAQ’s available</a:t>
            </a:r>
          </a:p>
        </p:txBody>
      </p:sp>
    </p:spTree>
    <p:extLst>
      <p:ext uri="{BB962C8B-B14F-4D97-AF65-F5344CB8AC3E}">
        <p14:creationId xmlns:p14="http://schemas.microsoft.com/office/powerpoint/2010/main" val="2023863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FY19 Finalized Fringe Benefit Rates</a:t>
            </a:r>
            <a:endParaRPr lang="en-US" dirty="0"/>
          </a:p>
        </p:txBody>
      </p:sp>
      <p:pic>
        <p:nvPicPr>
          <p:cNvPr id="7" name="Content Placeholder 6"/>
          <p:cNvPicPr>
            <a:picLocks noGrp="1" noChangeAspect="1"/>
          </p:cNvPicPr>
          <p:nvPr>
            <p:ph idx="1"/>
          </p:nvPr>
        </p:nvPicPr>
        <p:blipFill>
          <a:blip r:embed="rId2"/>
          <a:stretch>
            <a:fillRect/>
          </a:stretch>
        </p:blipFill>
        <p:spPr>
          <a:xfrm>
            <a:off x="564393" y="1111822"/>
            <a:ext cx="8371789" cy="5673442"/>
          </a:xfrm>
          <a:prstGeom prst="rect">
            <a:avLst/>
          </a:prstGeom>
        </p:spPr>
      </p:pic>
    </p:spTree>
    <p:extLst>
      <p:ext uri="{BB962C8B-B14F-4D97-AF65-F5344CB8AC3E}">
        <p14:creationId xmlns:p14="http://schemas.microsoft.com/office/powerpoint/2010/main" val="2122786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b="1" dirty="0"/>
              <a:t>FA Rate Negotiation for FY19 and beyond - Update </a:t>
            </a:r>
          </a:p>
        </p:txBody>
      </p:sp>
      <p:sp>
        <p:nvSpPr>
          <p:cNvPr id="3" name="Content Placeholder 2"/>
          <p:cNvSpPr>
            <a:spLocks noGrp="1"/>
          </p:cNvSpPr>
          <p:nvPr>
            <p:ph idx="1"/>
          </p:nvPr>
        </p:nvSpPr>
        <p:spPr>
          <a:xfrm>
            <a:off x="457200" y="1600200"/>
            <a:ext cx="8229600" cy="4842164"/>
          </a:xfrm>
        </p:spPr>
        <p:txBody>
          <a:bodyPr>
            <a:normAutofit/>
          </a:bodyPr>
          <a:lstStyle/>
          <a:p>
            <a:pPr marL="0" indent="0">
              <a:buNone/>
            </a:pPr>
            <a:endParaRPr lang="en-US" dirty="0"/>
          </a:p>
          <a:p>
            <a:r>
              <a:rPr lang="en-US" dirty="0"/>
              <a:t>Our current rates were expiring 6/30/2018. </a:t>
            </a:r>
          </a:p>
          <a:p>
            <a:r>
              <a:rPr lang="en-US" dirty="0"/>
              <a:t>UMB’s Base year was FY2017 we requested an extension</a:t>
            </a:r>
          </a:p>
          <a:p>
            <a:r>
              <a:rPr lang="en-US" dirty="0"/>
              <a:t>The extension was approved. They have been made final through 06/30/2021. </a:t>
            </a:r>
          </a:p>
          <a:p>
            <a:r>
              <a:rPr lang="en-US" dirty="0"/>
              <a:t>Our next base year is the FY ended 06/30/2020</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99828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Effort Reporting and new Quantum Implementation</a:t>
            </a:r>
          </a:p>
        </p:txBody>
      </p:sp>
      <p:sp>
        <p:nvSpPr>
          <p:cNvPr id="3" name="Content Placeholder 2"/>
          <p:cNvSpPr>
            <a:spLocks noGrp="1"/>
          </p:cNvSpPr>
          <p:nvPr>
            <p:ph idx="1"/>
          </p:nvPr>
        </p:nvSpPr>
        <p:spPr>
          <a:xfrm>
            <a:off x="457200" y="1600200"/>
            <a:ext cx="8229600" cy="4842164"/>
          </a:xfrm>
        </p:spPr>
        <p:txBody>
          <a:bodyPr>
            <a:normAutofit/>
          </a:bodyPr>
          <a:lstStyle/>
          <a:p>
            <a:r>
              <a:rPr lang="en-US" dirty="0"/>
              <a:t>All outstanding effort forms must be completed before the new Quantum system is implemented</a:t>
            </a:r>
          </a:p>
          <a:p>
            <a:r>
              <a:rPr lang="en-US" dirty="0"/>
              <a:t>In the following months, there will be a more aggressive effort by the Cost office to resolve and certify all outstanding forms </a:t>
            </a:r>
          </a:p>
          <a:p>
            <a:r>
              <a:rPr lang="en-US" dirty="0"/>
              <a:t>Total delinquent forms in ERS today: 260</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38283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063018 Effort Reporting Period and Initiation </a:t>
            </a:r>
          </a:p>
        </p:txBody>
      </p:sp>
      <p:sp>
        <p:nvSpPr>
          <p:cNvPr id="3" name="Content Placeholder 2"/>
          <p:cNvSpPr>
            <a:spLocks noGrp="1"/>
          </p:cNvSpPr>
          <p:nvPr>
            <p:ph idx="1"/>
          </p:nvPr>
        </p:nvSpPr>
        <p:spPr>
          <a:xfrm>
            <a:off x="457200" y="1600200"/>
            <a:ext cx="8229600" cy="4842164"/>
          </a:xfrm>
        </p:spPr>
        <p:txBody>
          <a:bodyPr>
            <a:normAutofit fontScale="92500" lnSpcReduction="20000"/>
          </a:bodyPr>
          <a:lstStyle/>
          <a:p>
            <a:r>
              <a:rPr lang="en-US" dirty="0"/>
              <a:t>Due date for 063018 Effort forms is next Tuesday, 09/25/18 </a:t>
            </a:r>
          </a:p>
          <a:p>
            <a:r>
              <a:rPr lang="en-US" dirty="0"/>
              <a:t>The new 093018 period will be initiated the day after, on 09/26/18</a:t>
            </a:r>
          </a:p>
          <a:p>
            <a:r>
              <a:rPr lang="en-US" dirty="0"/>
              <a:t>Please have your certifiers complete forms, especially for employees who will change departments</a:t>
            </a:r>
          </a:p>
          <a:p>
            <a:r>
              <a:rPr lang="en-US" dirty="0"/>
              <a:t> For 063018 Period alone there are</a:t>
            </a:r>
          </a:p>
          <a:p>
            <a:pPr lvl="1"/>
            <a:r>
              <a:rPr lang="en-US" dirty="0"/>
              <a:t>2,254 Completed</a:t>
            </a:r>
          </a:p>
          <a:p>
            <a:pPr lvl="1"/>
            <a:r>
              <a:rPr lang="en-US" dirty="0"/>
              <a:t>378 Pending Pre Review</a:t>
            </a:r>
          </a:p>
          <a:p>
            <a:pPr lvl="1"/>
            <a:r>
              <a:rPr lang="en-US" dirty="0"/>
              <a:t>438 Pending Certification</a:t>
            </a:r>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2975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Effort Training Class for Next Year</a:t>
            </a:r>
          </a:p>
        </p:txBody>
      </p:sp>
      <p:sp>
        <p:nvSpPr>
          <p:cNvPr id="3" name="Content Placeholder 2"/>
          <p:cNvSpPr>
            <a:spLocks noGrp="1"/>
          </p:cNvSpPr>
          <p:nvPr>
            <p:ph idx="1"/>
          </p:nvPr>
        </p:nvSpPr>
        <p:spPr>
          <a:xfrm>
            <a:off x="457200" y="1600200"/>
            <a:ext cx="8229600" cy="4842164"/>
          </a:xfrm>
        </p:spPr>
        <p:txBody>
          <a:bodyPr>
            <a:normAutofit/>
          </a:bodyPr>
          <a:lstStyle/>
          <a:p>
            <a:pPr lvl="1"/>
            <a:r>
              <a:rPr lang="en-US" dirty="0"/>
              <a:t>Dates for the next effort training will be put out for the entire year, subject to change.</a:t>
            </a:r>
          </a:p>
          <a:p>
            <a:pPr lvl="1"/>
            <a:r>
              <a:rPr lang="en-US" dirty="0"/>
              <a:t>These will be available on the Cost website at the link below:</a:t>
            </a:r>
          </a:p>
          <a:p>
            <a:pPr lvl="2"/>
            <a:r>
              <a:rPr lang="en-US" dirty="0">
                <a:hlinkClick r:id="rId2"/>
              </a:rPr>
              <a:t>http://www.umaryland.edu/cost/training/</a:t>
            </a:r>
            <a:endParaRPr lang="en-US" dirty="0"/>
          </a:p>
          <a:p>
            <a:pPr lvl="1"/>
            <a:r>
              <a:rPr lang="en-US" dirty="0"/>
              <a:t>Tentative Dates are</a:t>
            </a:r>
          </a:p>
          <a:p>
            <a:pPr lvl="2"/>
            <a:r>
              <a:rPr lang="en-US" dirty="0"/>
              <a:t>Wednesday October 31</a:t>
            </a:r>
            <a:r>
              <a:rPr lang="en-US" baseline="30000" dirty="0"/>
              <a:t>st</a:t>
            </a:r>
            <a:r>
              <a:rPr lang="en-US" dirty="0"/>
              <a:t>, 2018</a:t>
            </a:r>
          </a:p>
          <a:p>
            <a:pPr lvl="2"/>
            <a:r>
              <a:rPr lang="en-US" dirty="0"/>
              <a:t>Thursday January 31</a:t>
            </a:r>
            <a:r>
              <a:rPr lang="en-US" baseline="30000" dirty="0"/>
              <a:t>st</a:t>
            </a:r>
            <a:r>
              <a:rPr lang="en-US" dirty="0"/>
              <a:t>, 2019</a:t>
            </a:r>
          </a:p>
          <a:p>
            <a:pPr lvl="2"/>
            <a:r>
              <a:rPr lang="en-US" dirty="0"/>
              <a:t>Tuesday April 30</a:t>
            </a:r>
            <a:r>
              <a:rPr lang="en-US" baseline="30000" dirty="0"/>
              <a:t>th</a:t>
            </a:r>
            <a:r>
              <a:rPr lang="en-US" dirty="0"/>
              <a:t>, 2019 and</a:t>
            </a:r>
          </a:p>
          <a:p>
            <a:pPr lvl="2"/>
            <a:r>
              <a:rPr lang="en-US" dirty="0"/>
              <a:t>Wednesday July 31</a:t>
            </a:r>
            <a:r>
              <a:rPr lang="en-US" baseline="30000" dirty="0"/>
              <a:t>st</a:t>
            </a:r>
            <a:r>
              <a:rPr lang="en-US" dirty="0"/>
              <a:t> 2019</a:t>
            </a:r>
          </a:p>
          <a:p>
            <a:pPr marL="914400" lvl="2"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85361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0"/>
          <p:cNvSpPr>
            <a:spLocks noGrp="1" noChangeArrowheads="1"/>
          </p:cNvSpPr>
          <p:nvPr>
            <p:ph type="title"/>
          </p:nvPr>
        </p:nvSpPr>
        <p:spPr>
          <a:xfrm>
            <a:off x="666750" y="1379538"/>
            <a:ext cx="8477250" cy="534987"/>
          </a:xfrm>
        </p:spPr>
        <p:txBody>
          <a:bodyPr rtlCol="0">
            <a:normAutofit fontScale="90000"/>
          </a:bodyPr>
          <a:lstStyle/>
          <a:p>
            <a:pPr eaLnBrk="1" fontAlgn="auto" hangingPunct="1">
              <a:spcAft>
                <a:spcPts val="0"/>
              </a:spcAft>
              <a:defRPr/>
            </a:pPr>
            <a:br>
              <a:rPr lang="en-US" dirty="0">
                <a:latin typeface="Tahoma" pitchFamily="34" charset="0"/>
                <a:ea typeface="Tahoma" pitchFamily="34" charset="0"/>
                <a:cs typeface="Tahoma" pitchFamily="34" charset="0"/>
              </a:rPr>
            </a:br>
            <a:r>
              <a:rPr lang="en-US" dirty="0">
                <a:latin typeface="Tahoma" pitchFamily="34" charset="0"/>
                <a:ea typeface="Tahoma" pitchFamily="34" charset="0"/>
                <a:cs typeface="Tahoma" pitchFamily="34" charset="0"/>
              </a:rPr>
              <a:t> </a:t>
            </a:r>
          </a:p>
        </p:txBody>
      </p:sp>
      <p:sp>
        <p:nvSpPr>
          <p:cNvPr id="3" name="Rectangle 2"/>
          <p:cNvSpPr/>
          <p:nvPr/>
        </p:nvSpPr>
        <p:spPr>
          <a:xfrm>
            <a:off x="2281560" y="3142320"/>
            <a:ext cx="4935985" cy="355482"/>
          </a:xfrm>
          <a:prstGeom prst="rect">
            <a:avLst/>
          </a:prstGeom>
        </p:spPr>
        <p:txBody>
          <a:bodyPr wrap="square">
            <a:spAutoFit/>
          </a:bodyPr>
          <a:lstStyle/>
          <a:p>
            <a:pPr marL="293688" indent="-293688" algn="ctr" defTabSz="914400" eaLnBrk="0" hangingPunct="0">
              <a:lnSpc>
                <a:spcPct val="95000"/>
              </a:lnSpc>
              <a:spcBef>
                <a:spcPct val="25000"/>
              </a:spcBef>
              <a:spcAft>
                <a:spcPct val="10000"/>
              </a:spcAft>
              <a:buClr>
                <a:srgbClr val="003366"/>
              </a:buClr>
              <a:buFont typeface="Wingdings" pitchFamily="2" charset="2"/>
              <a:buNone/>
              <a:defRPr/>
            </a:pPr>
            <a:r>
              <a:rPr lang="en-US" kern="0" dirty="0">
                <a:latin typeface="Tahoma" pitchFamily="34" charset="0"/>
                <a:ea typeface="Tahoma" pitchFamily="34" charset="0"/>
                <a:cs typeface="Tahoma" pitchFamily="34" charset="0"/>
              </a:rPr>
              <a:t>  </a:t>
            </a:r>
          </a:p>
        </p:txBody>
      </p:sp>
      <p:sp>
        <p:nvSpPr>
          <p:cNvPr id="4" name="TextBox 3"/>
          <p:cNvSpPr txBox="1"/>
          <p:nvPr/>
        </p:nvSpPr>
        <p:spPr>
          <a:xfrm>
            <a:off x="2636667" y="2828368"/>
            <a:ext cx="5433135" cy="1015663"/>
          </a:xfrm>
          <a:prstGeom prst="rect">
            <a:avLst/>
          </a:prstGeom>
          <a:noFill/>
        </p:spPr>
        <p:txBody>
          <a:bodyPr wrap="square" rtlCol="0">
            <a:spAutoFit/>
          </a:bodyPr>
          <a:lstStyle/>
          <a:p>
            <a:r>
              <a:rPr lang="en-US" sz="6000" dirty="0">
                <a:latin typeface="Tahoma" panose="020B0604030504040204" pitchFamily="34" charset="0"/>
                <a:ea typeface="Tahoma" panose="020B0604030504040204" pitchFamily="34" charset="0"/>
                <a:cs typeface="Tahoma" panose="020B0604030504040204" pitchFamily="34" charset="0"/>
              </a:rPr>
              <a:t>Questions</a:t>
            </a:r>
          </a:p>
        </p:txBody>
      </p:sp>
      <p:pic>
        <p:nvPicPr>
          <p:cNvPr id="5" name="Picture 4">
            <a:extLst>
              <a:ext uri="{FF2B5EF4-FFF2-40B4-BE49-F238E27FC236}">
                <a16:creationId xmlns:a16="http://schemas.microsoft.com/office/drawing/2014/main" id="{74CB2741-D03A-4F9E-8909-5B3C3EB0EBB2}"/>
              </a:ext>
            </a:extLst>
          </p:cNvPr>
          <p:cNvPicPr>
            <a:picLocks noChangeAspect="1"/>
          </p:cNvPicPr>
          <p:nvPr/>
        </p:nvPicPr>
        <p:blipFill>
          <a:blip r:embed="rId3"/>
          <a:stretch>
            <a:fillRect/>
          </a:stretch>
        </p:blipFill>
        <p:spPr>
          <a:xfrm>
            <a:off x="803564" y="1524001"/>
            <a:ext cx="7523018" cy="4696690"/>
          </a:xfrm>
          <a:prstGeom prst="rect">
            <a:avLst/>
          </a:prstGeom>
        </p:spPr>
      </p:pic>
    </p:spTree>
    <p:extLst>
      <p:ext uri="{BB962C8B-B14F-4D97-AF65-F5344CB8AC3E}">
        <p14:creationId xmlns:p14="http://schemas.microsoft.com/office/powerpoint/2010/main" val="4146581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SPAC’s Agenda</a:t>
            </a:r>
          </a:p>
        </p:txBody>
      </p:sp>
      <p:sp>
        <p:nvSpPr>
          <p:cNvPr id="3" name="Content Placeholder 2"/>
          <p:cNvSpPr>
            <a:spLocks noGrp="1"/>
          </p:cNvSpPr>
          <p:nvPr>
            <p:ph idx="1"/>
          </p:nvPr>
        </p:nvSpPr>
        <p:spPr>
          <a:xfrm>
            <a:off x="529628" y="1417638"/>
            <a:ext cx="8229600" cy="5269839"/>
          </a:xfrm>
        </p:spPr>
        <p:txBody>
          <a:bodyPr>
            <a:normAutofit lnSpcReduction="10000"/>
          </a:bodyPr>
          <a:lstStyle/>
          <a:p>
            <a:pPr>
              <a:buFont typeface="Wingdings" panose="05000000000000000000" pitchFamily="2" charset="2"/>
              <a:buChar char="§"/>
            </a:pPr>
            <a:r>
              <a:rPr lang="en-US" dirty="0"/>
              <a:t>Staffing Updates</a:t>
            </a:r>
          </a:p>
          <a:p>
            <a:pPr>
              <a:buFont typeface="Wingdings" panose="05000000000000000000" pitchFamily="2" charset="2"/>
              <a:buChar char="§"/>
            </a:pPr>
            <a:r>
              <a:rPr lang="en-US" dirty="0"/>
              <a:t>Deadlines</a:t>
            </a:r>
          </a:p>
          <a:p>
            <a:pPr>
              <a:buFont typeface="Wingdings" panose="05000000000000000000" pitchFamily="2" charset="2"/>
              <a:buChar char="§"/>
            </a:pPr>
            <a:r>
              <a:rPr lang="en-US" dirty="0"/>
              <a:t>VA Invoicing Update</a:t>
            </a:r>
          </a:p>
          <a:p>
            <a:pPr>
              <a:buFont typeface="Wingdings" panose="05000000000000000000" pitchFamily="2" charset="2"/>
              <a:buChar char="§"/>
            </a:pPr>
            <a:r>
              <a:rPr lang="en-US" dirty="0"/>
              <a:t>Lockbox Update</a:t>
            </a:r>
          </a:p>
          <a:p>
            <a:pPr>
              <a:buFont typeface="Wingdings" panose="05000000000000000000" pitchFamily="2" charset="2"/>
              <a:buChar char="§"/>
            </a:pPr>
            <a:r>
              <a:rPr lang="en-US" dirty="0"/>
              <a:t>Audits and Reviews</a:t>
            </a:r>
          </a:p>
          <a:p>
            <a:pPr>
              <a:buFont typeface="Wingdings" panose="05000000000000000000" pitchFamily="2" charset="2"/>
              <a:buChar char="§"/>
            </a:pPr>
            <a:r>
              <a:rPr lang="en-US" dirty="0"/>
              <a:t>Reminders and New Stuff</a:t>
            </a:r>
          </a:p>
          <a:p>
            <a:pPr marL="457200" lvl="1" indent="0">
              <a:buNone/>
            </a:pPr>
            <a:r>
              <a:rPr lang="en-US" dirty="0"/>
              <a:t>SCR Reporting				SPAC ACT	         Website</a:t>
            </a:r>
          </a:p>
          <a:p>
            <a:pPr marL="457200" lvl="1" indent="0">
              <a:buNone/>
            </a:pPr>
            <a:r>
              <a:rPr lang="en-US" dirty="0"/>
              <a:t>Closure Meetings			 New DIRRF	    Email Traffic</a:t>
            </a:r>
          </a:p>
          <a:p>
            <a:pPr marL="457200" lvl="1" indent="0">
              <a:buNone/>
            </a:pPr>
            <a:endParaRPr lang="en-US" dirty="0"/>
          </a:p>
          <a:p>
            <a:pPr marL="457200" lvl="1" indent="0" algn="ctr">
              <a:buNone/>
            </a:pPr>
            <a:r>
              <a:rPr lang="en-US" dirty="0"/>
              <a:t>QUANTUM – Lynn McGinley	</a:t>
            </a:r>
          </a:p>
        </p:txBody>
      </p:sp>
    </p:spTree>
    <p:extLst>
      <p:ext uri="{BB962C8B-B14F-4D97-AF65-F5344CB8AC3E}">
        <p14:creationId xmlns:p14="http://schemas.microsoft.com/office/powerpoint/2010/main" val="386223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 Staffing Updates	</a:t>
            </a:r>
          </a:p>
        </p:txBody>
      </p:sp>
      <p:sp>
        <p:nvSpPr>
          <p:cNvPr id="3" name="Content Placeholder 2"/>
          <p:cNvSpPr>
            <a:spLocks noGrp="1"/>
          </p:cNvSpPr>
          <p:nvPr>
            <p:ph idx="1"/>
          </p:nvPr>
        </p:nvSpPr>
        <p:spPr>
          <a:xfrm>
            <a:off x="457199" y="1600200"/>
            <a:ext cx="8569105" cy="5081257"/>
          </a:xfrm>
        </p:spPr>
        <p:txBody>
          <a:bodyPr>
            <a:normAutofit fontScale="70000" lnSpcReduction="20000"/>
          </a:bodyPr>
          <a:lstStyle/>
          <a:p>
            <a:pPr marL="0" lvl="0" indent="0">
              <a:buNone/>
            </a:pPr>
            <a:r>
              <a:rPr lang="en-US" dirty="0"/>
              <a:t>New Hires</a:t>
            </a:r>
          </a:p>
          <a:p>
            <a:pPr marL="0" lvl="0" indent="0">
              <a:buNone/>
            </a:pPr>
            <a:r>
              <a:rPr lang="en-US" dirty="0"/>
              <a:t>Shane Dubiel -  as an Accountant 1 </a:t>
            </a:r>
          </a:p>
          <a:p>
            <a:pPr marL="0" lvl="0" indent="0">
              <a:buNone/>
            </a:pPr>
            <a:r>
              <a:rPr lang="en-US" dirty="0"/>
              <a:t>Lilly Liu – Manager Team Central</a:t>
            </a:r>
          </a:p>
          <a:p>
            <a:pPr marL="0" lvl="0" indent="0">
              <a:buNone/>
            </a:pPr>
            <a:endParaRPr lang="en-US" dirty="0"/>
          </a:p>
          <a:p>
            <a:pPr marL="0" lvl="0" indent="0">
              <a:buNone/>
            </a:pPr>
            <a:r>
              <a:rPr lang="en-US" dirty="0"/>
              <a:t>Promotions:</a:t>
            </a:r>
          </a:p>
          <a:p>
            <a:pPr lvl="0"/>
            <a:r>
              <a:rPr lang="en-US" dirty="0"/>
              <a:t>Neda Karimi promoted to Financial Analyst with Team Red</a:t>
            </a:r>
          </a:p>
          <a:p>
            <a:pPr lvl="0"/>
            <a:r>
              <a:rPr lang="en-US" dirty="0"/>
              <a:t>In the process of another internal promotion to Team White Financial Analyst</a:t>
            </a:r>
          </a:p>
          <a:p>
            <a:pPr lvl="0"/>
            <a:r>
              <a:rPr lang="en-US" dirty="0"/>
              <a:t>Ajesh Singh was promoted from Team Red/White to a Financial Accountant in Team Central</a:t>
            </a:r>
          </a:p>
          <a:p>
            <a:pPr marL="0" lvl="0" indent="0">
              <a:buNone/>
            </a:pPr>
            <a:endParaRPr lang="en-US" dirty="0"/>
          </a:p>
          <a:p>
            <a:pPr marL="0" lvl="0" indent="0">
              <a:buNone/>
            </a:pPr>
            <a:r>
              <a:rPr lang="en-US" dirty="0"/>
              <a:t>OPEN POSITIONS</a:t>
            </a:r>
          </a:p>
          <a:p>
            <a:r>
              <a:rPr lang="en-US" dirty="0"/>
              <a:t>Accountant 1 – Close</a:t>
            </a:r>
          </a:p>
          <a:p>
            <a:r>
              <a:rPr lang="en-US" dirty="0"/>
              <a:t>Closure Consultant</a:t>
            </a:r>
          </a:p>
          <a:p>
            <a:pPr marL="0" lvl="0" indent="0">
              <a:buNone/>
            </a:pPr>
            <a:endParaRPr lang="en-US" dirty="0"/>
          </a:p>
          <a:p>
            <a:pPr marL="0" lvl="0" indent="0">
              <a:buNone/>
            </a:pPr>
            <a:endParaRPr lang="en-US" dirty="0"/>
          </a:p>
          <a:p>
            <a:pPr marL="457200" lvl="1" indent="0">
              <a:buNone/>
            </a:pPr>
            <a:endParaRPr lang="en-US" dirty="0"/>
          </a:p>
        </p:txBody>
      </p:sp>
    </p:spTree>
    <p:extLst>
      <p:ext uri="{BB962C8B-B14F-4D97-AF65-F5344CB8AC3E}">
        <p14:creationId xmlns:p14="http://schemas.microsoft.com/office/powerpoint/2010/main" val="2159045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 Staffing Updates	</a:t>
            </a:r>
          </a:p>
        </p:txBody>
      </p:sp>
      <p:sp>
        <p:nvSpPr>
          <p:cNvPr id="3" name="Content Placeholder 2"/>
          <p:cNvSpPr>
            <a:spLocks noGrp="1"/>
          </p:cNvSpPr>
          <p:nvPr>
            <p:ph idx="1"/>
          </p:nvPr>
        </p:nvSpPr>
        <p:spPr/>
        <p:txBody>
          <a:bodyPr>
            <a:normAutofit/>
          </a:bodyPr>
          <a:lstStyle/>
          <a:p>
            <a:pPr marL="0" lvl="0" indent="0">
              <a:buNone/>
            </a:pPr>
            <a:endParaRPr lang="en-US" dirty="0"/>
          </a:p>
          <a:p>
            <a:pPr marL="0" lvl="0" indent="0">
              <a:buNone/>
            </a:pPr>
            <a:endParaRPr lang="en-US" dirty="0"/>
          </a:p>
          <a:p>
            <a:pPr marL="457200" lvl="1" indent="0">
              <a:buNone/>
            </a:pPr>
            <a:endParaRPr lang="en-US" dirty="0"/>
          </a:p>
        </p:txBody>
      </p:sp>
      <p:graphicFrame>
        <p:nvGraphicFramePr>
          <p:cNvPr id="5" name="Table 4">
            <a:extLst>
              <a:ext uri="{FF2B5EF4-FFF2-40B4-BE49-F238E27FC236}">
                <a16:creationId xmlns:a16="http://schemas.microsoft.com/office/drawing/2014/main" id="{2758C963-E999-4712-94CC-B5B57D90A6B2}"/>
              </a:ext>
            </a:extLst>
          </p:cNvPr>
          <p:cNvGraphicFramePr>
            <a:graphicFrameLocks noGrp="1"/>
          </p:cNvGraphicFramePr>
          <p:nvPr>
            <p:extLst/>
          </p:nvPr>
        </p:nvGraphicFramePr>
        <p:xfrm>
          <a:off x="565526" y="1249680"/>
          <a:ext cx="8578473" cy="5669280"/>
        </p:xfrm>
        <a:graphic>
          <a:graphicData uri="http://schemas.openxmlformats.org/drawingml/2006/table">
            <a:tbl>
              <a:tblPr firstRow="1" bandRow="1">
                <a:tableStyleId>{5C22544A-7EE6-4342-B048-85BDC9FD1C3A}</a:tableStyleId>
              </a:tblPr>
              <a:tblGrid>
                <a:gridCol w="2489614">
                  <a:extLst>
                    <a:ext uri="{9D8B030D-6E8A-4147-A177-3AD203B41FA5}">
                      <a16:colId xmlns:a16="http://schemas.microsoft.com/office/drawing/2014/main" val="1023928972"/>
                    </a:ext>
                  </a:extLst>
                </a:gridCol>
                <a:gridCol w="6088859">
                  <a:extLst>
                    <a:ext uri="{9D8B030D-6E8A-4147-A177-3AD203B41FA5}">
                      <a16:colId xmlns:a16="http://schemas.microsoft.com/office/drawing/2014/main" val="3897159379"/>
                    </a:ext>
                  </a:extLst>
                </a:gridCol>
              </a:tblGrid>
              <a:tr h="396288">
                <a:tc>
                  <a:txBody>
                    <a:bodyPr/>
                    <a:lstStyle/>
                    <a:p>
                      <a:r>
                        <a:rPr lang="en-US" sz="2800" dirty="0"/>
                        <a:t>COST</a:t>
                      </a:r>
                    </a:p>
                  </a:txBody>
                  <a:tcPr/>
                </a:tc>
                <a:tc>
                  <a:txBody>
                    <a:bodyPr/>
                    <a:lstStyle/>
                    <a:p>
                      <a:r>
                        <a:rPr lang="en-US" sz="2800" dirty="0"/>
                        <a:t>CENTRAL</a:t>
                      </a:r>
                    </a:p>
                  </a:txBody>
                  <a:tcPr/>
                </a:tc>
                <a:extLst>
                  <a:ext uri="{0D108BD9-81ED-4DB2-BD59-A6C34878D82A}">
                    <a16:rowId xmlns:a16="http://schemas.microsoft.com/office/drawing/2014/main" val="2673241624"/>
                  </a:ext>
                </a:extLst>
              </a:tr>
              <a:tr h="4198856">
                <a:tc>
                  <a:txBody>
                    <a:bodyPr/>
                    <a:lstStyle/>
                    <a:p>
                      <a:r>
                        <a:rPr lang="en-US" sz="2800" b="1" kern="1200" dirty="0">
                          <a:solidFill>
                            <a:schemeClr val="tx1"/>
                          </a:solidFill>
                          <a:effectLst/>
                          <a:latin typeface="+mn-lt"/>
                          <a:ea typeface="+mn-ea"/>
                          <a:cs typeface="+mn-cs"/>
                        </a:rPr>
                        <a:t>Beryl Gwan</a:t>
                      </a:r>
                    </a:p>
                    <a:p>
                      <a:r>
                        <a:rPr lang="en-US" sz="2800" b="0" kern="1200" dirty="0">
                          <a:solidFill>
                            <a:schemeClr val="tx1"/>
                          </a:solidFill>
                          <a:effectLst/>
                          <a:latin typeface="+mn-lt"/>
                          <a:ea typeface="+mn-ea"/>
                          <a:cs typeface="+mn-cs"/>
                        </a:rPr>
                        <a:t>Sr.</a:t>
                      </a:r>
                      <a:r>
                        <a:rPr lang="en-US" sz="2800" b="0" kern="1200" baseline="0" dirty="0">
                          <a:solidFill>
                            <a:schemeClr val="tx1"/>
                          </a:solidFill>
                          <a:effectLst/>
                          <a:latin typeface="+mn-lt"/>
                          <a:ea typeface="+mn-ea"/>
                          <a:cs typeface="+mn-cs"/>
                        </a:rPr>
                        <a:t> Manager</a:t>
                      </a:r>
                      <a:endParaRPr lang="en-US" sz="2800" b="0" kern="1200" dirty="0">
                        <a:solidFill>
                          <a:schemeClr val="tx1"/>
                        </a:solidFill>
                        <a:effectLst/>
                        <a:latin typeface="+mn-lt"/>
                        <a:ea typeface="+mn-ea"/>
                        <a:cs typeface="+mn-cs"/>
                      </a:endParaRPr>
                    </a:p>
                    <a:p>
                      <a:endParaRPr lang="en-US" sz="2800" b="0" kern="1200" dirty="0">
                        <a:solidFill>
                          <a:schemeClr val="tx1"/>
                        </a:solidFill>
                        <a:effectLst/>
                        <a:latin typeface="+mn-lt"/>
                        <a:ea typeface="+mn-ea"/>
                        <a:cs typeface="+mn-cs"/>
                      </a:endParaRPr>
                    </a:p>
                    <a:p>
                      <a:r>
                        <a:rPr lang="en-US" sz="2800" b="0" kern="1200" dirty="0">
                          <a:solidFill>
                            <a:schemeClr val="tx1"/>
                          </a:solidFill>
                          <a:effectLst/>
                          <a:latin typeface="+mn-lt"/>
                          <a:ea typeface="+mn-ea"/>
                          <a:cs typeface="+mn-cs"/>
                        </a:rPr>
                        <a:t>Binita Shah</a:t>
                      </a:r>
                      <a:endParaRPr lang="en-US" sz="1800" b="0" kern="1200" dirty="0">
                        <a:solidFill>
                          <a:schemeClr val="tx1"/>
                        </a:solidFill>
                        <a:effectLst/>
                        <a:latin typeface="+mn-lt"/>
                        <a:ea typeface="+mn-ea"/>
                        <a:cs typeface="+mn-cs"/>
                      </a:endParaRPr>
                    </a:p>
                    <a:p>
                      <a:r>
                        <a:rPr lang="en-US" sz="1800" kern="1200" dirty="0">
                          <a:solidFill>
                            <a:schemeClr val="dk1"/>
                          </a:solidFill>
                          <a:effectLst/>
                          <a:latin typeface="+mn-lt"/>
                          <a:ea typeface="+mn-ea"/>
                          <a:cs typeface="+mn-cs"/>
                        </a:rPr>
                        <a:t> Cost Accountant</a:t>
                      </a:r>
                    </a:p>
                    <a:p>
                      <a:endParaRPr lang="en-US" sz="1800" kern="1200" dirty="0">
                        <a:solidFill>
                          <a:schemeClr val="dk1"/>
                        </a:solidFill>
                        <a:effectLst/>
                        <a:latin typeface="+mn-lt"/>
                        <a:ea typeface="+mn-ea"/>
                        <a:cs typeface="+mn-cs"/>
                      </a:endParaRPr>
                    </a:p>
                    <a:p>
                      <a:r>
                        <a:rPr lang="en-US" sz="2800" kern="1200" dirty="0">
                          <a:solidFill>
                            <a:schemeClr val="dk1"/>
                          </a:solidFill>
                          <a:effectLst/>
                          <a:latin typeface="+mn-lt"/>
                          <a:ea typeface="+mn-ea"/>
                          <a:cs typeface="+mn-cs"/>
                        </a:rPr>
                        <a:t>Amy Sallese </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Pt Cost Accountant</a:t>
                      </a:r>
                    </a:p>
                    <a:p>
                      <a:endParaRPr lang="en-US" sz="1800" kern="1200" dirty="0">
                        <a:solidFill>
                          <a:schemeClr val="dk1"/>
                        </a:solidFill>
                        <a:effectLst/>
                        <a:latin typeface="+mn-lt"/>
                        <a:ea typeface="+mn-ea"/>
                        <a:cs typeface="+mn-cs"/>
                      </a:endParaRPr>
                    </a:p>
                    <a:p>
                      <a:r>
                        <a:rPr lang="en-US" sz="2800" b="1" kern="1200" dirty="0">
                          <a:solidFill>
                            <a:srgbClr val="FF0000"/>
                          </a:solidFill>
                          <a:effectLst/>
                          <a:latin typeface="+mn-lt"/>
                          <a:ea typeface="+mn-ea"/>
                          <a:cs typeface="+mn-cs"/>
                        </a:rPr>
                        <a:t>New</a:t>
                      </a:r>
                      <a:r>
                        <a:rPr lang="en-US" sz="2800" b="1" kern="1200" baseline="0" dirty="0">
                          <a:solidFill>
                            <a:srgbClr val="FF0000"/>
                          </a:solidFill>
                          <a:effectLst/>
                          <a:latin typeface="+mn-lt"/>
                          <a:ea typeface="+mn-ea"/>
                          <a:cs typeface="+mn-cs"/>
                        </a:rPr>
                        <a:t> Hire 10/15</a:t>
                      </a:r>
                      <a:endParaRPr lang="en-US" sz="2800" b="1" kern="1200" dirty="0">
                        <a:solidFill>
                          <a:srgbClr val="FF0000"/>
                        </a:solidFill>
                        <a:effectLst/>
                        <a:latin typeface="+mn-lt"/>
                        <a:ea typeface="+mn-ea"/>
                        <a:cs typeface="+mn-cs"/>
                      </a:endParaRPr>
                    </a:p>
                    <a:p>
                      <a:r>
                        <a:rPr lang="en-US" sz="1800" kern="1200" dirty="0">
                          <a:solidFill>
                            <a:schemeClr val="dk1"/>
                          </a:solidFill>
                          <a:effectLst/>
                          <a:latin typeface="+mn-lt"/>
                          <a:ea typeface="+mn-ea"/>
                          <a:cs typeface="+mn-cs"/>
                        </a:rPr>
                        <a:t>Accountant 1</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kern="1200" dirty="0">
                          <a:solidFill>
                            <a:srgbClr val="FF0000"/>
                          </a:solidFill>
                          <a:effectLst/>
                          <a:latin typeface="+mn-lt"/>
                          <a:ea typeface="+mn-ea"/>
                          <a:cs typeface="+mn-cs"/>
                        </a:rPr>
                        <a:t>Lilly Liu                    </a:t>
                      </a:r>
                      <a:r>
                        <a:rPr lang="en-US" sz="2800" kern="1200" dirty="0">
                          <a:solidFill>
                            <a:schemeClr val="dk1"/>
                          </a:solidFill>
                          <a:effectLst/>
                          <a:latin typeface="+mn-lt"/>
                          <a:ea typeface="+mn-ea"/>
                          <a:cs typeface="+mn-cs"/>
                        </a:rPr>
                        <a:t>Manger</a:t>
                      </a:r>
                    </a:p>
                    <a:p>
                      <a:r>
                        <a:rPr lang="en-US" sz="2800" b="0" kern="1200" dirty="0">
                          <a:solidFill>
                            <a:schemeClr val="tx1"/>
                          </a:solidFill>
                          <a:effectLst/>
                          <a:latin typeface="+mn-lt"/>
                          <a:ea typeface="+mn-ea"/>
                          <a:cs typeface="+mn-cs"/>
                        </a:rPr>
                        <a:t>Mary</a:t>
                      </a:r>
                      <a:r>
                        <a:rPr lang="en-US" sz="2800" b="0" kern="1200" baseline="0" dirty="0">
                          <a:solidFill>
                            <a:schemeClr val="tx1"/>
                          </a:solidFill>
                          <a:effectLst/>
                          <a:latin typeface="+mn-lt"/>
                          <a:ea typeface="+mn-ea"/>
                          <a:cs typeface="+mn-cs"/>
                        </a:rPr>
                        <a:t> Miller             Accountant  </a:t>
                      </a:r>
                      <a:endParaRPr lang="en-US" sz="2800" b="0" kern="1200" dirty="0">
                        <a:solidFill>
                          <a:schemeClr val="tx1"/>
                        </a:solidFill>
                        <a:effectLst/>
                        <a:latin typeface="+mn-lt"/>
                        <a:ea typeface="+mn-ea"/>
                        <a:cs typeface="+mn-cs"/>
                      </a:endParaRPr>
                    </a:p>
                    <a:p>
                      <a:r>
                        <a:rPr lang="en-US" sz="2800" b="0" kern="1200" dirty="0">
                          <a:solidFill>
                            <a:schemeClr val="tx1"/>
                          </a:solidFill>
                          <a:effectLst/>
                          <a:latin typeface="+mn-lt"/>
                          <a:ea typeface="+mn-ea"/>
                          <a:cs typeface="+mn-cs"/>
                        </a:rPr>
                        <a:t>Colin Fleming          Accountant</a:t>
                      </a:r>
                      <a:r>
                        <a:rPr lang="en-US" sz="2800" b="0" kern="1200" baseline="0" dirty="0">
                          <a:solidFill>
                            <a:schemeClr val="tx1"/>
                          </a:solidFill>
                          <a:effectLst/>
                          <a:latin typeface="+mn-lt"/>
                          <a:ea typeface="+mn-ea"/>
                          <a:cs typeface="+mn-cs"/>
                        </a:rPr>
                        <a:t> 1</a:t>
                      </a:r>
                      <a:r>
                        <a:rPr lang="en-US" sz="2800" b="0" kern="1200" dirty="0">
                          <a:solidFill>
                            <a:schemeClr val="tx1"/>
                          </a:solidFill>
                          <a:effectLst/>
                          <a:latin typeface="+mn-lt"/>
                          <a:ea typeface="+mn-ea"/>
                          <a:cs typeface="+mn-cs"/>
                        </a:rPr>
                        <a:t> </a:t>
                      </a:r>
                    </a:p>
                    <a:p>
                      <a:r>
                        <a:rPr lang="en-US" sz="2800" b="1" kern="1200" dirty="0">
                          <a:solidFill>
                            <a:srgbClr val="FF0000"/>
                          </a:solidFill>
                          <a:effectLst/>
                          <a:latin typeface="+mn-lt"/>
                          <a:ea typeface="+mn-ea"/>
                          <a:cs typeface="+mn-cs"/>
                        </a:rPr>
                        <a:t>VACANT                   </a:t>
                      </a:r>
                      <a:r>
                        <a:rPr lang="en-US" sz="2800" b="0" kern="1200" dirty="0">
                          <a:solidFill>
                            <a:schemeClr val="tx1"/>
                          </a:solidFill>
                          <a:effectLst/>
                          <a:latin typeface="+mn-lt"/>
                          <a:ea typeface="+mn-ea"/>
                          <a:cs typeface="+mn-cs"/>
                        </a:rPr>
                        <a:t>Accountant 1</a:t>
                      </a:r>
                      <a:endParaRPr lang="en-US" sz="1800" kern="1200" dirty="0">
                        <a:solidFill>
                          <a:schemeClr val="dk1"/>
                        </a:solidFill>
                        <a:effectLst/>
                        <a:latin typeface="+mn-lt"/>
                        <a:ea typeface="+mn-ea"/>
                        <a:cs typeface="+mn-cs"/>
                      </a:endParaRPr>
                    </a:p>
                    <a:p>
                      <a:r>
                        <a:rPr lang="en-US" sz="2800" b="0" kern="1200" dirty="0">
                          <a:solidFill>
                            <a:schemeClr val="tx1"/>
                          </a:solidFill>
                          <a:effectLst/>
                          <a:latin typeface="+mn-lt"/>
                          <a:ea typeface="+mn-ea"/>
                          <a:cs typeface="+mn-cs"/>
                        </a:rPr>
                        <a:t>Marcelle Finyom    Accountant 1</a:t>
                      </a:r>
                      <a:endParaRPr lang="en-US" sz="2800" b="1" kern="1200" dirty="0">
                        <a:solidFill>
                          <a:srgbClr val="FF0000"/>
                        </a:solidFill>
                        <a:effectLst/>
                        <a:latin typeface="+mn-lt"/>
                        <a:ea typeface="+mn-ea"/>
                        <a:cs typeface="+mn-cs"/>
                      </a:endParaRPr>
                    </a:p>
                    <a:p>
                      <a:r>
                        <a:rPr lang="en-US" sz="2800" b="0" kern="1200" dirty="0">
                          <a:solidFill>
                            <a:schemeClr val="tx1"/>
                          </a:solidFill>
                          <a:effectLst/>
                          <a:latin typeface="+mn-lt"/>
                          <a:ea typeface="+mn-ea"/>
                          <a:cs typeface="+mn-cs"/>
                        </a:rPr>
                        <a:t>Neli Georgieva        Financial</a:t>
                      </a:r>
                      <a:r>
                        <a:rPr lang="en-US" sz="2800" b="0" kern="1200" baseline="0" dirty="0">
                          <a:solidFill>
                            <a:schemeClr val="tx1"/>
                          </a:solidFill>
                          <a:effectLst/>
                          <a:latin typeface="+mn-lt"/>
                          <a:ea typeface="+mn-ea"/>
                          <a:cs typeface="+mn-cs"/>
                        </a:rPr>
                        <a:t> Acct</a:t>
                      </a:r>
                      <a:endParaRPr lang="en-US" sz="2800" b="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kern="1200" dirty="0">
                          <a:solidFill>
                            <a:srgbClr val="FF0000"/>
                          </a:solidFill>
                          <a:effectLst/>
                          <a:latin typeface="+mn-lt"/>
                          <a:ea typeface="+mn-ea"/>
                          <a:cs typeface="+mn-cs"/>
                        </a:rPr>
                        <a:t>Ajesh Singh             </a:t>
                      </a:r>
                      <a:r>
                        <a:rPr lang="en-US" sz="2800" b="0" kern="1200" dirty="0">
                          <a:solidFill>
                            <a:schemeClr val="tx1"/>
                          </a:solidFill>
                          <a:effectLst/>
                          <a:latin typeface="+mn-lt"/>
                          <a:ea typeface="+mn-ea"/>
                          <a:cs typeface="+mn-cs"/>
                        </a:rPr>
                        <a:t>Financial</a:t>
                      </a:r>
                      <a:r>
                        <a:rPr lang="en-US" sz="2800" b="0" kern="1200" baseline="0" dirty="0">
                          <a:solidFill>
                            <a:schemeClr val="tx1"/>
                          </a:solidFill>
                          <a:effectLst/>
                          <a:latin typeface="+mn-lt"/>
                          <a:ea typeface="+mn-ea"/>
                          <a:cs typeface="+mn-cs"/>
                        </a:rPr>
                        <a:t> Acct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PI</a:t>
                      </a:r>
                      <a:r>
                        <a:rPr lang="en-US" sz="2800" b="0" kern="1200" baseline="0" dirty="0">
                          <a:solidFill>
                            <a:schemeClr val="tx1"/>
                          </a:solidFill>
                          <a:effectLst/>
                          <a:latin typeface="+mn-lt"/>
                          <a:ea typeface="+mn-ea"/>
                          <a:cs typeface="+mn-cs"/>
                        </a:rPr>
                        <a:t> Leaving - </a:t>
                      </a:r>
                      <a:r>
                        <a:rPr lang="en-US" sz="2800" dirty="0"/>
                        <a:t>SPACrelinquishing@umaryland.edu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0" kern="1200" baseline="0" dirty="0">
                          <a:solidFill>
                            <a:schemeClr val="tx1"/>
                          </a:solidFill>
                          <a:effectLst/>
                          <a:latin typeface="+mn-lt"/>
                          <a:ea typeface="+mn-ea"/>
                          <a:cs typeface="+mn-cs"/>
                        </a:rPr>
                        <a:t>DLB Closeout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t>dlb-closeout@umaryland.edu</a:t>
                      </a:r>
                      <a:endParaRPr lang="en-US" sz="2800" b="0" kern="1200" dirty="0">
                        <a:solidFill>
                          <a:schemeClr val="tx1"/>
                        </a:solidFill>
                        <a:effectLst/>
                        <a:latin typeface="+mn-lt"/>
                        <a:ea typeface="+mn-ea"/>
                        <a:cs typeface="+mn-cs"/>
                      </a:endParaRPr>
                    </a:p>
                  </a:txBody>
                  <a:tcPr/>
                </a:tc>
                <a:extLst>
                  <a:ext uri="{0D108BD9-81ED-4DB2-BD59-A6C34878D82A}">
                    <a16:rowId xmlns:a16="http://schemas.microsoft.com/office/drawing/2014/main" val="2678245767"/>
                  </a:ext>
                </a:extLst>
              </a:tr>
              <a:tr h="279733">
                <a:tc>
                  <a:txBody>
                    <a:bodyPr/>
                    <a:lstStyle/>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kern="1200" dirty="0">
                        <a:solidFill>
                          <a:schemeClr val="dk1"/>
                        </a:solidFill>
                        <a:effectLst/>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49791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 Staffing Updates	</a:t>
            </a:r>
          </a:p>
        </p:txBody>
      </p:sp>
      <p:sp>
        <p:nvSpPr>
          <p:cNvPr id="3" name="Content Placeholder 2"/>
          <p:cNvSpPr>
            <a:spLocks noGrp="1"/>
          </p:cNvSpPr>
          <p:nvPr>
            <p:ph idx="1"/>
          </p:nvPr>
        </p:nvSpPr>
        <p:spPr/>
        <p:txBody>
          <a:bodyPr>
            <a:normAutofit/>
          </a:bodyPr>
          <a:lstStyle/>
          <a:p>
            <a:pPr marL="0" lvl="0" indent="0">
              <a:buNone/>
            </a:pPr>
            <a:endParaRPr lang="en-US" dirty="0"/>
          </a:p>
          <a:p>
            <a:pPr marL="0" lvl="0" indent="0">
              <a:buNone/>
            </a:pPr>
            <a:endParaRPr lang="en-US" dirty="0"/>
          </a:p>
          <a:p>
            <a:pPr marL="457200" lvl="1" indent="0">
              <a:buNone/>
            </a:pPr>
            <a:endParaRPr lang="en-US" dirty="0"/>
          </a:p>
        </p:txBody>
      </p:sp>
      <p:graphicFrame>
        <p:nvGraphicFramePr>
          <p:cNvPr id="4" name="Table 3">
            <a:extLst>
              <a:ext uri="{FF2B5EF4-FFF2-40B4-BE49-F238E27FC236}">
                <a16:creationId xmlns:a16="http://schemas.microsoft.com/office/drawing/2014/main" id="{2F09F12C-6386-4160-90CD-E64EE80A3E1C}"/>
              </a:ext>
            </a:extLst>
          </p:cNvPr>
          <p:cNvGraphicFramePr>
            <a:graphicFrameLocks noGrp="1"/>
          </p:cNvGraphicFramePr>
          <p:nvPr>
            <p:extLst/>
          </p:nvPr>
        </p:nvGraphicFramePr>
        <p:xfrm>
          <a:off x="1524000" y="1397000"/>
          <a:ext cx="6096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790969527"/>
                    </a:ext>
                  </a:extLst>
                </a:gridCol>
                <a:gridCol w="2032000">
                  <a:extLst>
                    <a:ext uri="{9D8B030D-6E8A-4147-A177-3AD203B41FA5}">
                      <a16:colId xmlns:a16="http://schemas.microsoft.com/office/drawing/2014/main" val="732759199"/>
                    </a:ext>
                  </a:extLst>
                </a:gridCol>
                <a:gridCol w="2032000">
                  <a:extLst>
                    <a:ext uri="{9D8B030D-6E8A-4147-A177-3AD203B41FA5}">
                      <a16:colId xmlns:a16="http://schemas.microsoft.com/office/drawing/2014/main" val="2913799656"/>
                    </a:ext>
                  </a:extLst>
                </a:gridCol>
              </a:tblGrid>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2487933"/>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33189402"/>
                  </a:ext>
                </a:extLst>
              </a:tr>
            </a:tbl>
          </a:graphicData>
        </a:graphic>
      </p:graphicFrame>
      <p:graphicFrame>
        <p:nvGraphicFramePr>
          <p:cNvPr id="5" name="Table 4">
            <a:extLst>
              <a:ext uri="{FF2B5EF4-FFF2-40B4-BE49-F238E27FC236}">
                <a16:creationId xmlns:a16="http://schemas.microsoft.com/office/drawing/2014/main" id="{2758C963-E999-4712-94CC-B5B57D90A6B2}"/>
              </a:ext>
            </a:extLst>
          </p:cNvPr>
          <p:cNvGraphicFramePr>
            <a:graphicFrameLocks noGrp="1"/>
          </p:cNvGraphicFramePr>
          <p:nvPr>
            <p:extLst/>
          </p:nvPr>
        </p:nvGraphicFramePr>
        <p:xfrm>
          <a:off x="1490870" y="1397001"/>
          <a:ext cx="6129130" cy="1310640"/>
        </p:xfrm>
        <a:graphic>
          <a:graphicData uri="http://schemas.openxmlformats.org/drawingml/2006/table">
            <a:tbl>
              <a:tblPr firstRow="1" bandRow="1">
                <a:tableStyleId>{5C22544A-7EE6-4342-B048-85BDC9FD1C3A}</a:tableStyleId>
              </a:tblPr>
              <a:tblGrid>
                <a:gridCol w="3081130">
                  <a:extLst>
                    <a:ext uri="{9D8B030D-6E8A-4147-A177-3AD203B41FA5}">
                      <a16:colId xmlns:a16="http://schemas.microsoft.com/office/drawing/2014/main" val="1023928972"/>
                    </a:ext>
                  </a:extLst>
                </a:gridCol>
                <a:gridCol w="3048000">
                  <a:extLst>
                    <a:ext uri="{9D8B030D-6E8A-4147-A177-3AD203B41FA5}">
                      <a16:colId xmlns:a16="http://schemas.microsoft.com/office/drawing/2014/main" val="3897159379"/>
                    </a:ext>
                  </a:extLst>
                </a:gridCol>
              </a:tblGrid>
              <a:tr h="403696">
                <a:tc gridSpan="2">
                  <a:txBody>
                    <a:bodyPr/>
                    <a:lstStyle/>
                    <a:p>
                      <a:r>
                        <a:rPr lang="en-US" sz="2800" dirty="0"/>
                        <a:t>KRISTA SALSBERG, SENIOR MANAGER</a:t>
                      </a:r>
                      <a:endParaRPr lang="en-US" dirty="0"/>
                    </a:p>
                  </a:txBody>
                  <a:tcPr/>
                </a:tc>
                <a:tc hMerge="1">
                  <a:txBody>
                    <a:bodyPr/>
                    <a:lstStyle/>
                    <a:p>
                      <a:endParaRPr lang="en-US" dirty="0"/>
                    </a:p>
                  </a:txBody>
                  <a:tcPr/>
                </a:tc>
                <a:extLst>
                  <a:ext uri="{0D108BD9-81ED-4DB2-BD59-A6C34878D82A}">
                    <a16:rowId xmlns:a16="http://schemas.microsoft.com/office/drawing/2014/main" val="2673241624"/>
                  </a:ext>
                </a:extLst>
              </a:tr>
              <a:tr h="739304">
                <a:tc>
                  <a:txBody>
                    <a:bodyPr/>
                    <a:lstStyle/>
                    <a:p>
                      <a:pPr algn="ctr"/>
                      <a:r>
                        <a:rPr lang="en-US" sz="2800" b="1" kern="1200" dirty="0">
                          <a:solidFill>
                            <a:srgbClr val="FF0000"/>
                          </a:solidFill>
                          <a:effectLst/>
                          <a:latin typeface="+mn-lt"/>
                          <a:ea typeface="+mn-ea"/>
                          <a:cs typeface="+mn-cs"/>
                        </a:rPr>
                        <a:t>TEAM</a:t>
                      </a:r>
                      <a:r>
                        <a:rPr lang="en-US" sz="2800" b="1" kern="1200" baseline="0" dirty="0">
                          <a:solidFill>
                            <a:srgbClr val="FF0000"/>
                          </a:solidFill>
                          <a:effectLst/>
                          <a:latin typeface="+mn-lt"/>
                          <a:ea typeface="+mn-ea"/>
                          <a:cs typeface="+mn-cs"/>
                        </a:rPr>
                        <a:t> RED</a:t>
                      </a:r>
                      <a:endParaRPr lang="en-US" sz="1800" kern="1200" dirty="0">
                        <a:solidFill>
                          <a:srgbClr val="FF0000"/>
                        </a:solidFill>
                        <a:effectLst/>
                        <a:latin typeface="+mn-lt"/>
                        <a:ea typeface="+mn-ea"/>
                        <a:cs typeface="+mn-cs"/>
                      </a:endParaRPr>
                    </a:p>
                    <a:p>
                      <a:endParaRPr lang="en-US" dirty="0"/>
                    </a:p>
                  </a:txBody>
                  <a:tcPr/>
                </a:tc>
                <a:tc>
                  <a:txBody>
                    <a:bodyPr/>
                    <a:lstStyle/>
                    <a:p>
                      <a:pPr algn="ctr"/>
                      <a:r>
                        <a:rPr lang="en-US" sz="2800" b="1" kern="1200" dirty="0">
                          <a:solidFill>
                            <a:srgbClr val="F8F8F8"/>
                          </a:solidFill>
                          <a:effectLst/>
                          <a:latin typeface="+mn-lt"/>
                          <a:ea typeface="+mn-ea"/>
                          <a:cs typeface="+mn-cs"/>
                        </a:rPr>
                        <a:t>TEAM WHITE</a:t>
                      </a:r>
                      <a:endParaRPr lang="en-US" b="1" dirty="0">
                        <a:solidFill>
                          <a:srgbClr val="F8F8F8"/>
                        </a:solidFill>
                      </a:endParaRPr>
                    </a:p>
                  </a:txBody>
                  <a:tcPr/>
                </a:tc>
                <a:extLst>
                  <a:ext uri="{0D108BD9-81ED-4DB2-BD59-A6C34878D82A}">
                    <a16:rowId xmlns:a16="http://schemas.microsoft.com/office/drawing/2014/main" val="2678245767"/>
                  </a:ext>
                </a:extLst>
              </a:tr>
            </a:tbl>
          </a:graphicData>
        </a:graphic>
      </p:graphicFrame>
      <p:sp>
        <p:nvSpPr>
          <p:cNvPr id="7" name="Rectangle 6"/>
          <p:cNvSpPr/>
          <p:nvPr/>
        </p:nvSpPr>
        <p:spPr>
          <a:xfrm>
            <a:off x="2376534" y="3173663"/>
            <a:ext cx="5617675" cy="1077218"/>
          </a:xfrm>
          <a:prstGeom prst="rect">
            <a:avLst/>
          </a:prstGeom>
        </p:spPr>
        <p:txBody>
          <a:bodyPr wrap="square">
            <a:spAutoFit/>
          </a:bodyPr>
          <a:lstStyle/>
          <a:p>
            <a:pPr lvl="0">
              <a:defRPr/>
            </a:pPr>
            <a:r>
              <a:rPr lang="en-US" sz="2800" dirty="0">
                <a:solidFill>
                  <a:prstClr val="black"/>
                </a:solidFill>
              </a:rPr>
              <a:t>Chris Hook</a:t>
            </a:r>
            <a:endParaRPr lang="en-US" dirty="0">
              <a:solidFill>
                <a:prstClr val="black"/>
              </a:solidFill>
            </a:endParaRPr>
          </a:p>
          <a:p>
            <a:pPr lvl="0">
              <a:defRPr/>
            </a:pPr>
            <a:r>
              <a:rPr lang="en-US" dirty="0">
                <a:solidFill>
                  <a:prstClr val="black"/>
                </a:solidFill>
              </a:rPr>
              <a:t>Accountant 1 – </a:t>
            </a:r>
            <a:r>
              <a:rPr lang="en-US" dirty="0"/>
              <a:t>rs-spac-dlb-billing@umaryland.edu </a:t>
            </a:r>
            <a:br>
              <a:rPr lang="en-US" dirty="0"/>
            </a:br>
            <a:endParaRPr lang="en-US" dirty="0">
              <a:solidFill>
                <a:prstClr val="black"/>
              </a:solidFill>
            </a:endParaRPr>
          </a:p>
        </p:txBody>
      </p:sp>
      <p:sp>
        <p:nvSpPr>
          <p:cNvPr id="8" name="Rectangle 7"/>
          <p:cNvSpPr/>
          <p:nvPr/>
        </p:nvSpPr>
        <p:spPr>
          <a:xfrm>
            <a:off x="2376535" y="4350697"/>
            <a:ext cx="4572000" cy="800219"/>
          </a:xfrm>
          <a:prstGeom prst="rect">
            <a:avLst/>
          </a:prstGeom>
        </p:spPr>
        <p:txBody>
          <a:bodyPr>
            <a:spAutoFit/>
          </a:bodyPr>
          <a:lstStyle/>
          <a:p>
            <a:pPr lvl="0">
              <a:defRPr/>
            </a:pPr>
            <a:r>
              <a:rPr lang="en-US" sz="2800" dirty="0">
                <a:solidFill>
                  <a:prstClr val="black"/>
                </a:solidFill>
              </a:rPr>
              <a:t>Brenda Hester</a:t>
            </a:r>
            <a:endParaRPr lang="en-US" dirty="0">
              <a:solidFill>
                <a:prstClr val="black"/>
              </a:solidFill>
            </a:endParaRPr>
          </a:p>
          <a:p>
            <a:pPr lvl="0">
              <a:defRPr/>
            </a:pPr>
            <a:r>
              <a:rPr lang="en-US" dirty="0">
                <a:solidFill>
                  <a:prstClr val="black"/>
                </a:solidFill>
              </a:rPr>
              <a:t>Accountant - Collections</a:t>
            </a:r>
          </a:p>
        </p:txBody>
      </p:sp>
    </p:spTree>
    <p:extLst>
      <p:ext uri="{BB962C8B-B14F-4D97-AF65-F5344CB8AC3E}">
        <p14:creationId xmlns:p14="http://schemas.microsoft.com/office/powerpoint/2010/main" val="74330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81E8-C6B4-EF4B-84A0-662D6FF4BA8B}"/>
              </a:ext>
            </a:extLst>
          </p:cNvPr>
          <p:cNvSpPr>
            <a:spLocks noGrp="1"/>
          </p:cNvSpPr>
          <p:nvPr>
            <p:ph type="title"/>
          </p:nvPr>
        </p:nvSpPr>
        <p:spPr/>
        <p:txBody>
          <a:bodyPr/>
          <a:lstStyle/>
          <a:p>
            <a:r>
              <a:rPr lang="en-US" dirty="0"/>
              <a:t>DOD Proposals</a:t>
            </a:r>
          </a:p>
        </p:txBody>
      </p:sp>
      <p:sp>
        <p:nvSpPr>
          <p:cNvPr id="3" name="Content Placeholder 2">
            <a:extLst>
              <a:ext uri="{FF2B5EF4-FFF2-40B4-BE49-F238E27FC236}">
                <a16:creationId xmlns:a16="http://schemas.microsoft.com/office/drawing/2014/main" id="{DC7F132A-EFFE-E64D-AA94-80F23B38F9D3}"/>
              </a:ext>
            </a:extLst>
          </p:cNvPr>
          <p:cNvSpPr>
            <a:spLocks noGrp="1"/>
          </p:cNvSpPr>
          <p:nvPr>
            <p:ph idx="1"/>
          </p:nvPr>
        </p:nvSpPr>
        <p:spPr>
          <a:xfrm>
            <a:off x="457200" y="1878496"/>
            <a:ext cx="3687417" cy="4247667"/>
          </a:xfrm>
        </p:spPr>
        <p:txBody>
          <a:bodyPr>
            <a:normAutofit fontScale="92500" lnSpcReduction="20000"/>
          </a:bodyPr>
          <a:lstStyle/>
          <a:p>
            <a:r>
              <a:rPr lang="en-US" dirty="0"/>
              <a:t>Pre-Application Log # MUST go in the proposal</a:t>
            </a:r>
          </a:p>
          <a:p>
            <a:endParaRPr lang="en-US" dirty="0"/>
          </a:p>
          <a:p>
            <a:r>
              <a:rPr lang="en-US" dirty="0"/>
              <a:t>Sponsor &amp; Program Info tab</a:t>
            </a:r>
          </a:p>
          <a:p>
            <a:endParaRPr lang="en-US" dirty="0"/>
          </a:p>
          <a:p>
            <a:r>
              <a:rPr lang="en-US" dirty="0"/>
              <a:t>Enter the Log# on in the </a:t>
            </a:r>
            <a:r>
              <a:rPr lang="en-US" i="1" dirty="0"/>
              <a:t>“Sponsor Proposal ID”</a:t>
            </a:r>
            <a:r>
              <a:rPr lang="en-US" dirty="0"/>
              <a:t> field</a:t>
            </a:r>
          </a:p>
        </p:txBody>
      </p:sp>
      <p:pic>
        <p:nvPicPr>
          <p:cNvPr id="11" name="Picture 10">
            <a:extLst>
              <a:ext uri="{FF2B5EF4-FFF2-40B4-BE49-F238E27FC236}">
                <a16:creationId xmlns:a16="http://schemas.microsoft.com/office/drawing/2014/main" id="{1351997E-C8EE-8442-AA6C-3795E0056A72}"/>
              </a:ext>
            </a:extLst>
          </p:cNvPr>
          <p:cNvPicPr>
            <a:picLocks noChangeAspect="1"/>
          </p:cNvPicPr>
          <p:nvPr/>
        </p:nvPicPr>
        <p:blipFill>
          <a:blip r:embed="rId2"/>
          <a:stretch>
            <a:fillRect/>
          </a:stretch>
        </p:blipFill>
        <p:spPr>
          <a:xfrm>
            <a:off x="4183683" y="4567071"/>
            <a:ext cx="4878732" cy="1559092"/>
          </a:xfrm>
          <a:prstGeom prst="rect">
            <a:avLst/>
          </a:prstGeom>
        </p:spPr>
      </p:pic>
      <p:pic>
        <p:nvPicPr>
          <p:cNvPr id="13" name="Picture 12">
            <a:extLst>
              <a:ext uri="{FF2B5EF4-FFF2-40B4-BE49-F238E27FC236}">
                <a16:creationId xmlns:a16="http://schemas.microsoft.com/office/drawing/2014/main" id="{36F640B3-E8D9-FD4E-BD52-784CD7797BB7}"/>
              </a:ext>
            </a:extLst>
          </p:cNvPr>
          <p:cNvPicPr>
            <a:picLocks noChangeAspect="1"/>
          </p:cNvPicPr>
          <p:nvPr/>
        </p:nvPicPr>
        <p:blipFill>
          <a:blip r:embed="rId3"/>
          <a:stretch>
            <a:fillRect/>
          </a:stretch>
        </p:blipFill>
        <p:spPr>
          <a:xfrm>
            <a:off x="4222749" y="1744247"/>
            <a:ext cx="4800600" cy="2258082"/>
          </a:xfrm>
          <a:prstGeom prst="rect">
            <a:avLst/>
          </a:prstGeom>
        </p:spPr>
      </p:pic>
    </p:spTree>
    <p:extLst>
      <p:ext uri="{BB962C8B-B14F-4D97-AF65-F5344CB8AC3E}">
        <p14:creationId xmlns:p14="http://schemas.microsoft.com/office/powerpoint/2010/main" val="3871289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SPAC Staffing Updates	</a:t>
            </a:r>
          </a:p>
        </p:txBody>
      </p:sp>
      <p:sp>
        <p:nvSpPr>
          <p:cNvPr id="3" name="Content Placeholder 2"/>
          <p:cNvSpPr>
            <a:spLocks noGrp="1"/>
          </p:cNvSpPr>
          <p:nvPr>
            <p:ph idx="1"/>
          </p:nvPr>
        </p:nvSpPr>
        <p:spPr/>
        <p:txBody>
          <a:bodyPr>
            <a:normAutofit/>
          </a:bodyPr>
          <a:lstStyle/>
          <a:p>
            <a:pPr marL="0" lvl="0" indent="0">
              <a:buNone/>
            </a:pPr>
            <a:endParaRPr lang="en-US" dirty="0"/>
          </a:p>
          <a:p>
            <a:pPr marL="0" lvl="0" indent="0">
              <a:buNone/>
            </a:pPr>
            <a:endParaRPr lang="en-US" dirty="0"/>
          </a:p>
          <a:p>
            <a:pPr marL="457200" lvl="1" indent="0">
              <a:buNone/>
            </a:pPr>
            <a:endParaRPr lang="en-US" dirty="0"/>
          </a:p>
        </p:txBody>
      </p:sp>
      <p:graphicFrame>
        <p:nvGraphicFramePr>
          <p:cNvPr id="5" name="Table 4">
            <a:extLst>
              <a:ext uri="{FF2B5EF4-FFF2-40B4-BE49-F238E27FC236}">
                <a16:creationId xmlns:a16="http://schemas.microsoft.com/office/drawing/2014/main" id="{2758C963-E999-4712-94CC-B5B57D90A6B2}"/>
              </a:ext>
            </a:extLst>
          </p:cNvPr>
          <p:cNvGraphicFramePr>
            <a:graphicFrameLocks noGrp="1"/>
          </p:cNvGraphicFramePr>
          <p:nvPr>
            <p:extLst/>
          </p:nvPr>
        </p:nvGraphicFramePr>
        <p:xfrm>
          <a:off x="1225483" y="1451258"/>
          <a:ext cx="7061924" cy="4823845"/>
        </p:xfrm>
        <a:graphic>
          <a:graphicData uri="http://schemas.openxmlformats.org/drawingml/2006/table">
            <a:tbl>
              <a:tblPr firstRow="1" bandRow="1">
                <a:tableStyleId>{5C22544A-7EE6-4342-B048-85BDC9FD1C3A}</a:tableStyleId>
              </a:tblPr>
              <a:tblGrid>
                <a:gridCol w="3550047">
                  <a:extLst>
                    <a:ext uri="{9D8B030D-6E8A-4147-A177-3AD203B41FA5}">
                      <a16:colId xmlns:a16="http://schemas.microsoft.com/office/drawing/2014/main" val="1023928972"/>
                    </a:ext>
                  </a:extLst>
                </a:gridCol>
                <a:gridCol w="3511877">
                  <a:extLst>
                    <a:ext uri="{9D8B030D-6E8A-4147-A177-3AD203B41FA5}">
                      <a16:colId xmlns:a16="http://schemas.microsoft.com/office/drawing/2014/main" val="3897159379"/>
                    </a:ext>
                  </a:extLst>
                </a:gridCol>
              </a:tblGrid>
              <a:tr h="433680">
                <a:tc>
                  <a:txBody>
                    <a:bodyPr/>
                    <a:lstStyle/>
                    <a:p>
                      <a:r>
                        <a:rPr lang="en-US" sz="2800" dirty="0"/>
                        <a:t>WHITE TEAM</a:t>
                      </a:r>
                    </a:p>
                  </a:txBody>
                  <a:tcPr/>
                </a:tc>
                <a:tc>
                  <a:txBody>
                    <a:bodyPr/>
                    <a:lstStyle/>
                    <a:p>
                      <a:r>
                        <a:rPr lang="en-US" sz="2800" dirty="0"/>
                        <a:t>RED TEAM</a:t>
                      </a:r>
                    </a:p>
                  </a:txBody>
                  <a:tcPr/>
                </a:tc>
                <a:extLst>
                  <a:ext uri="{0D108BD9-81ED-4DB2-BD59-A6C34878D82A}">
                    <a16:rowId xmlns:a16="http://schemas.microsoft.com/office/drawing/2014/main" val="2673241624"/>
                  </a:ext>
                </a:extLst>
              </a:tr>
              <a:tr h="4305685">
                <a:tc>
                  <a:txBody>
                    <a:bodyPr/>
                    <a:lstStyle/>
                    <a:p>
                      <a:r>
                        <a:rPr lang="en-US" sz="2800" b="1" kern="1200" dirty="0">
                          <a:solidFill>
                            <a:schemeClr val="tx1"/>
                          </a:solidFill>
                          <a:effectLst/>
                          <a:latin typeface="+mn-lt"/>
                          <a:ea typeface="+mn-ea"/>
                          <a:cs typeface="+mn-cs"/>
                        </a:rPr>
                        <a:t>Mila O’Callaghan</a:t>
                      </a:r>
                      <a:endParaRPr lang="en-US" sz="1800" b="1" kern="1200" dirty="0">
                        <a:solidFill>
                          <a:schemeClr val="tx1"/>
                        </a:solidFill>
                        <a:effectLst/>
                        <a:latin typeface="+mn-lt"/>
                        <a:ea typeface="+mn-ea"/>
                        <a:cs typeface="+mn-cs"/>
                      </a:endParaRPr>
                    </a:p>
                    <a:p>
                      <a:r>
                        <a:rPr lang="en-US" sz="1800" kern="1200" dirty="0">
                          <a:solidFill>
                            <a:schemeClr val="dk1"/>
                          </a:solidFill>
                          <a:effectLst/>
                          <a:latin typeface="+mn-lt"/>
                          <a:ea typeface="+mn-ea"/>
                          <a:cs typeface="+mn-cs"/>
                        </a:rPr>
                        <a:t>Manager</a:t>
                      </a:r>
                    </a:p>
                    <a:p>
                      <a:r>
                        <a:rPr lang="en-US" sz="1800" kern="1200" dirty="0">
                          <a:solidFill>
                            <a:schemeClr val="dk1"/>
                          </a:solidFill>
                          <a:effectLst/>
                          <a:latin typeface="+mn-lt"/>
                          <a:ea typeface="+mn-ea"/>
                          <a:cs typeface="+mn-cs"/>
                        </a:rPr>
                        <a:t>Financial Accountant Analyst</a:t>
                      </a:r>
                    </a:p>
                    <a:p>
                      <a:r>
                        <a:rPr lang="en-US" sz="2800" b="0" kern="1200" dirty="0">
                          <a:solidFill>
                            <a:schemeClr val="tx1"/>
                          </a:solidFill>
                          <a:effectLst/>
                          <a:latin typeface="+mn-lt"/>
                          <a:ea typeface="+mn-ea"/>
                          <a:cs typeface="+mn-cs"/>
                        </a:rPr>
                        <a:t>Tammira Barnes</a:t>
                      </a:r>
                      <a:endParaRPr lang="en-US" sz="1800" b="0" kern="1200" dirty="0">
                        <a:solidFill>
                          <a:schemeClr val="tx1"/>
                        </a:solidFill>
                        <a:effectLst/>
                        <a:latin typeface="+mn-lt"/>
                        <a:ea typeface="+mn-ea"/>
                        <a:cs typeface="+mn-cs"/>
                      </a:endParaRPr>
                    </a:p>
                    <a:p>
                      <a:r>
                        <a:rPr lang="en-US" sz="1800" kern="1200" dirty="0">
                          <a:solidFill>
                            <a:schemeClr val="dk1"/>
                          </a:solidFill>
                          <a:effectLst/>
                          <a:latin typeface="+mn-lt"/>
                          <a:ea typeface="+mn-ea"/>
                          <a:cs typeface="+mn-cs"/>
                        </a:rPr>
                        <a:t>Financial Accountant Analyst</a:t>
                      </a:r>
                    </a:p>
                    <a:p>
                      <a:r>
                        <a:rPr lang="en-US" sz="2800" b="0" kern="1200" dirty="0">
                          <a:solidFill>
                            <a:srgbClr val="FF0000"/>
                          </a:solidFill>
                          <a:effectLst/>
                          <a:latin typeface="+mn-lt"/>
                          <a:ea typeface="+mn-ea"/>
                          <a:cs typeface="+mn-cs"/>
                        </a:rPr>
                        <a:t>Ron Hill</a:t>
                      </a:r>
                      <a:endParaRPr lang="en-US" sz="1800" b="0" kern="1200" dirty="0">
                        <a:solidFill>
                          <a:srgbClr val="FF0000"/>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Financial Accountant Analyst</a:t>
                      </a:r>
                    </a:p>
                    <a:p>
                      <a:r>
                        <a:rPr lang="en-US" sz="2800" b="0" kern="1200" dirty="0">
                          <a:solidFill>
                            <a:srgbClr val="FF0000"/>
                          </a:solidFill>
                          <a:effectLst/>
                          <a:latin typeface="+mn-lt"/>
                          <a:ea typeface="+mn-ea"/>
                          <a:cs typeface="+mn-cs"/>
                        </a:rPr>
                        <a:t>Vacant</a:t>
                      </a:r>
                      <a:endParaRPr lang="en-US" sz="1800" b="0" kern="1200" dirty="0">
                        <a:solidFill>
                          <a:srgbClr val="FF0000"/>
                        </a:solidFill>
                        <a:effectLst/>
                        <a:latin typeface="+mn-lt"/>
                        <a:ea typeface="+mn-ea"/>
                        <a:cs typeface="+mn-cs"/>
                      </a:endParaRPr>
                    </a:p>
                    <a:p>
                      <a:r>
                        <a:rPr lang="en-US" sz="1800" kern="1200" dirty="0">
                          <a:solidFill>
                            <a:schemeClr val="dk1"/>
                          </a:solidFill>
                          <a:effectLst/>
                          <a:latin typeface="+mn-lt"/>
                          <a:ea typeface="+mn-ea"/>
                          <a:cs typeface="+mn-cs"/>
                        </a:rPr>
                        <a:t>Financial Accountant Analyst</a:t>
                      </a:r>
                    </a:p>
                    <a:p>
                      <a:r>
                        <a:rPr lang="en-US" sz="2800" b="0" kern="1200" dirty="0">
                          <a:solidFill>
                            <a:schemeClr val="tx1"/>
                          </a:solidFill>
                          <a:effectLst/>
                          <a:latin typeface="+mn-lt"/>
                          <a:ea typeface="+mn-ea"/>
                          <a:cs typeface="+mn-cs"/>
                        </a:rPr>
                        <a:t>Claude Street</a:t>
                      </a:r>
                    </a:p>
                    <a:p>
                      <a:r>
                        <a:rPr lang="en-US" sz="1800" kern="1200" dirty="0">
                          <a:solidFill>
                            <a:schemeClr val="dk1"/>
                          </a:solidFill>
                          <a:effectLst/>
                          <a:latin typeface="+mn-lt"/>
                          <a:ea typeface="+mn-ea"/>
                          <a:cs typeface="+mn-cs"/>
                        </a:rPr>
                        <a:t>Accountant 1</a:t>
                      </a:r>
                    </a:p>
                    <a:p>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Cheryl Williams-Smith</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Manager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Shernett Wynter</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Financial Accountant Analyst</a:t>
                      </a:r>
                    </a:p>
                    <a:p>
                      <a:r>
                        <a:rPr lang="en-US" sz="2800" b="0" kern="1200" dirty="0">
                          <a:solidFill>
                            <a:srgbClr val="FF0000"/>
                          </a:solidFill>
                          <a:effectLst/>
                          <a:latin typeface="+mn-lt"/>
                          <a:ea typeface="+mn-ea"/>
                          <a:cs typeface="+mn-cs"/>
                        </a:rPr>
                        <a:t>Krissy Long</a:t>
                      </a:r>
                      <a:endParaRPr lang="en-US" sz="1800" b="0" kern="1200" dirty="0">
                        <a:solidFill>
                          <a:srgbClr val="FF0000"/>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Financial Accountant Analyst</a:t>
                      </a:r>
                    </a:p>
                    <a:p>
                      <a:r>
                        <a:rPr lang="en-US" sz="2800" b="0" kern="1200" dirty="0">
                          <a:solidFill>
                            <a:srgbClr val="FF0000"/>
                          </a:solidFill>
                          <a:effectLst/>
                          <a:latin typeface="+mn-lt"/>
                          <a:ea typeface="+mn-ea"/>
                          <a:cs typeface="+mn-cs"/>
                        </a:rPr>
                        <a:t>Neda</a:t>
                      </a:r>
                      <a:r>
                        <a:rPr lang="en-US" sz="2800" b="0" kern="1200" baseline="0" dirty="0">
                          <a:solidFill>
                            <a:srgbClr val="FF0000"/>
                          </a:solidFill>
                          <a:effectLst/>
                          <a:latin typeface="+mn-lt"/>
                          <a:ea typeface="+mn-ea"/>
                          <a:cs typeface="+mn-cs"/>
                        </a:rPr>
                        <a:t> Karimi</a:t>
                      </a:r>
                      <a:endParaRPr lang="en-US" sz="1800" b="0" kern="1200" dirty="0">
                        <a:solidFill>
                          <a:srgbClr val="FF0000"/>
                        </a:solidFill>
                        <a:effectLst/>
                        <a:latin typeface="+mn-lt"/>
                        <a:ea typeface="+mn-ea"/>
                        <a:cs typeface="+mn-cs"/>
                      </a:endParaRPr>
                    </a:p>
                    <a:p>
                      <a:r>
                        <a:rPr lang="en-US" sz="1800" kern="1200" dirty="0">
                          <a:solidFill>
                            <a:schemeClr val="dk1"/>
                          </a:solidFill>
                          <a:effectLst/>
                          <a:latin typeface="+mn-lt"/>
                          <a:ea typeface="+mn-ea"/>
                          <a:cs typeface="+mn-cs"/>
                        </a:rPr>
                        <a:t>Financial Accountant Analyst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Jean Indrova Gonzales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Accountant 1</a:t>
                      </a:r>
                    </a:p>
                    <a:p>
                      <a:endParaRPr lang="en-US" dirty="0"/>
                    </a:p>
                  </a:txBody>
                  <a:tcPr/>
                </a:tc>
                <a:extLst>
                  <a:ext uri="{0D108BD9-81ED-4DB2-BD59-A6C34878D82A}">
                    <a16:rowId xmlns:a16="http://schemas.microsoft.com/office/drawing/2014/main" val="2678245767"/>
                  </a:ext>
                </a:extLst>
              </a:tr>
            </a:tbl>
          </a:graphicData>
        </a:graphic>
      </p:graphicFrame>
      <p:sp>
        <p:nvSpPr>
          <p:cNvPr id="4" name="TextBox 3"/>
          <p:cNvSpPr txBox="1"/>
          <p:nvPr/>
        </p:nvSpPr>
        <p:spPr>
          <a:xfrm>
            <a:off x="2725626" y="5602943"/>
            <a:ext cx="4061637" cy="523220"/>
          </a:xfrm>
          <a:prstGeom prst="rect">
            <a:avLst/>
          </a:prstGeom>
          <a:noFill/>
        </p:spPr>
        <p:txBody>
          <a:bodyPr wrap="square" rtlCol="0">
            <a:spAutoFit/>
          </a:bodyPr>
          <a:lstStyle/>
          <a:p>
            <a:r>
              <a:rPr lang="en-US" sz="2800" dirty="0"/>
              <a:t>Shane Dubiel </a:t>
            </a:r>
            <a:r>
              <a:rPr lang="en-US" dirty="0">
                <a:solidFill>
                  <a:schemeClr val="dk1"/>
                </a:solidFill>
              </a:rPr>
              <a:t>Accountant 1</a:t>
            </a:r>
          </a:p>
        </p:txBody>
      </p:sp>
    </p:spTree>
    <p:extLst>
      <p:ext uri="{BB962C8B-B14F-4D97-AF65-F5344CB8AC3E}">
        <p14:creationId xmlns:p14="http://schemas.microsoft.com/office/powerpoint/2010/main" val="743068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Deadlines</a:t>
            </a:r>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a:t>Sponsors required dates for final reports are not the departments required dates</a:t>
            </a:r>
          </a:p>
          <a:p>
            <a:pPr>
              <a:buFont typeface="Arial" panose="020B0604020202020204" pitchFamily="34" charset="0"/>
              <a:buChar char="•"/>
            </a:pPr>
            <a:r>
              <a:rPr lang="en-US" dirty="0"/>
              <a:t>In order to process final invoices accurately we need signed ROE’s in preferably 20 days in advance of due date to the sponsors and no later than 15 days to ensure delivery to the sponsor in time</a:t>
            </a:r>
          </a:p>
          <a:p>
            <a:pPr>
              <a:buFont typeface="Arial" panose="020B0604020202020204" pitchFamily="34" charset="0"/>
              <a:buChar char="•"/>
            </a:pPr>
            <a:r>
              <a:rPr lang="en-US" dirty="0"/>
              <a:t>As the federal government tightens their deadlines it flows through.</a:t>
            </a:r>
          </a:p>
        </p:txBody>
      </p:sp>
    </p:spTree>
    <p:extLst>
      <p:ext uri="{BB962C8B-B14F-4D97-AF65-F5344CB8AC3E}">
        <p14:creationId xmlns:p14="http://schemas.microsoft.com/office/powerpoint/2010/main" val="3123623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Deadlines</a:t>
            </a:r>
          </a:p>
        </p:txBody>
      </p:sp>
      <p:pic>
        <p:nvPicPr>
          <p:cNvPr id="5" name="Content Placeholder 4"/>
          <p:cNvPicPr>
            <a:picLocks noGrp="1" noChangeAspect="1"/>
          </p:cNvPicPr>
          <p:nvPr>
            <p:ph idx="1"/>
          </p:nvPr>
        </p:nvPicPr>
        <p:blipFill>
          <a:blip r:embed="rId2"/>
          <a:stretch>
            <a:fillRect/>
          </a:stretch>
        </p:blipFill>
        <p:spPr>
          <a:xfrm>
            <a:off x="656376" y="1678648"/>
            <a:ext cx="8229600" cy="4422581"/>
          </a:xfrm>
          <a:prstGeom prst="rect">
            <a:avLst/>
          </a:prstGeom>
        </p:spPr>
      </p:pic>
      <p:cxnSp>
        <p:nvCxnSpPr>
          <p:cNvPr id="7" name="Straight Arrow Connector 6"/>
          <p:cNvCxnSpPr/>
          <p:nvPr/>
        </p:nvCxnSpPr>
        <p:spPr>
          <a:xfrm>
            <a:off x="5613149" y="1249378"/>
            <a:ext cx="54320" cy="33135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698749" y="4780230"/>
            <a:ext cx="255307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841972" y="6382693"/>
            <a:ext cx="8044004" cy="369332"/>
          </a:xfrm>
          <a:prstGeom prst="rect">
            <a:avLst/>
          </a:prstGeom>
          <a:noFill/>
        </p:spPr>
        <p:txBody>
          <a:bodyPr wrap="square" rtlCol="0">
            <a:spAutoFit/>
          </a:bodyPr>
          <a:lstStyle/>
          <a:p>
            <a:pPr algn="ctr"/>
            <a:r>
              <a:rPr lang="en-US" b="1" dirty="0">
                <a:solidFill>
                  <a:srgbClr val="FF0000"/>
                </a:solidFill>
              </a:rPr>
              <a:t>Do you agree at setup?  We can move this date back in order to comply. </a:t>
            </a:r>
          </a:p>
        </p:txBody>
      </p:sp>
    </p:spTree>
    <p:extLst>
      <p:ext uri="{BB962C8B-B14F-4D97-AF65-F5344CB8AC3E}">
        <p14:creationId xmlns:p14="http://schemas.microsoft.com/office/powerpoint/2010/main" val="2383978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 Invoicing Update</a:t>
            </a:r>
          </a:p>
        </p:txBody>
      </p:sp>
      <p:sp>
        <p:nvSpPr>
          <p:cNvPr id="3" name="Content Placeholder 2"/>
          <p:cNvSpPr>
            <a:spLocks noGrp="1"/>
          </p:cNvSpPr>
          <p:nvPr>
            <p:ph idx="1"/>
          </p:nvPr>
        </p:nvSpPr>
        <p:spPr/>
        <p:txBody>
          <a:bodyPr>
            <a:normAutofit lnSpcReduction="10000"/>
          </a:bodyPr>
          <a:lstStyle/>
          <a:p>
            <a:r>
              <a:rPr lang="en-US" dirty="0"/>
              <a:t>List to VA of 151 Awards for expense to 6/30/18 of which 9 had current PO’s</a:t>
            </a:r>
          </a:p>
          <a:p>
            <a:r>
              <a:rPr lang="en-US" dirty="0"/>
              <a:t>Total outstanding Expense unpaid $4M</a:t>
            </a:r>
          </a:p>
          <a:p>
            <a:r>
              <a:rPr lang="en-US" dirty="0"/>
              <a:t>Received 55 new PO’s to replace rejected or old PO’s</a:t>
            </a:r>
          </a:p>
          <a:p>
            <a:r>
              <a:rPr lang="en-US" dirty="0"/>
              <a:t>Allows us to bill 2.7M of the outstanding Expense</a:t>
            </a:r>
          </a:p>
          <a:p>
            <a:r>
              <a:rPr lang="en-US" dirty="0"/>
              <a:t>SPA is not accepting awards without PO #’s assigned</a:t>
            </a:r>
          </a:p>
        </p:txBody>
      </p:sp>
    </p:spTree>
    <p:extLst>
      <p:ext uri="{BB962C8B-B14F-4D97-AF65-F5344CB8AC3E}">
        <p14:creationId xmlns:p14="http://schemas.microsoft.com/office/powerpoint/2010/main" val="2366704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 Invoicing Update</a:t>
            </a:r>
          </a:p>
        </p:txBody>
      </p:sp>
      <p:sp>
        <p:nvSpPr>
          <p:cNvPr id="3" name="Content Placeholder 2"/>
          <p:cNvSpPr>
            <a:spLocks noGrp="1"/>
          </p:cNvSpPr>
          <p:nvPr>
            <p:ph idx="1"/>
          </p:nvPr>
        </p:nvSpPr>
        <p:spPr/>
        <p:txBody>
          <a:bodyPr>
            <a:normAutofit/>
          </a:bodyPr>
          <a:lstStyle/>
          <a:p>
            <a:r>
              <a:rPr lang="en-US" dirty="0"/>
              <a:t>New process -  SPA/SPAC will receive any new awards with required PO to a Distribution List</a:t>
            </a:r>
          </a:p>
          <a:p>
            <a:r>
              <a:rPr lang="en-US" dirty="0"/>
              <a:t>Just like Federal awards, SPAC will set up award and email the PI, SPA and the department DL</a:t>
            </a:r>
          </a:p>
          <a:p>
            <a:r>
              <a:rPr lang="en-US" dirty="0"/>
              <a:t>Each month,  SPAC runs a “</a:t>
            </a:r>
            <a:r>
              <a:rPr lang="en-US" dirty="0" err="1"/>
              <a:t>Pre-Award</a:t>
            </a:r>
            <a:r>
              <a:rPr lang="en-US" dirty="0"/>
              <a:t>”  list (those projects that have not received the PO)</a:t>
            </a:r>
          </a:p>
          <a:p>
            <a:r>
              <a:rPr lang="en-US" dirty="0"/>
              <a:t>This list will be sent to the VA, SPA and SOM</a:t>
            </a:r>
          </a:p>
        </p:txBody>
      </p:sp>
    </p:spTree>
    <p:extLst>
      <p:ext uri="{BB962C8B-B14F-4D97-AF65-F5344CB8AC3E}">
        <p14:creationId xmlns:p14="http://schemas.microsoft.com/office/powerpoint/2010/main" val="1917178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Lockbox Update</a:t>
            </a:r>
          </a:p>
        </p:txBody>
      </p:sp>
      <p:sp>
        <p:nvSpPr>
          <p:cNvPr id="3" name="Content Placeholder 2"/>
          <p:cNvSpPr>
            <a:spLocks noGrp="1"/>
          </p:cNvSpPr>
          <p:nvPr>
            <p:ph idx="1"/>
          </p:nvPr>
        </p:nvSpPr>
        <p:spPr>
          <a:xfrm>
            <a:off x="393826" y="1600200"/>
            <a:ext cx="8229600" cy="4525963"/>
          </a:xfrm>
        </p:spPr>
        <p:txBody>
          <a:bodyPr>
            <a:normAutofit/>
          </a:bodyPr>
          <a:lstStyle/>
          <a:p>
            <a:r>
              <a:rPr lang="en-US" dirty="0"/>
              <a:t>Just a reminder,  for Lockbox Expedited payments:</a:t>
            </a:r>
          </a:p>
          <a:p>
            <a:pPr lvl="1"/>
            <a:r>
              <a:rPr lang="en-US" dirty="0"/>
              <a:t>Lockbox Services Box # </a:t>
            </a:r>
            <a:r>
              <a:rPr lang="en-US" b="1" dirty="0"/>
              <a:t> 41428</a:t>
            </a:r>
            <a:br>
              <a:rPr lang="en-US" dirty="0"/>
            </a:br>
            <a:r>
              <a:rPr lang="en-US" dirty="0"/>
              <a:t>University of Maryland, Baltimore</a:t>
            </a:r>
            <a:br>
              <a:rPr lang="en-US" dirty="0"/>
            </a:br>
            <a:r>
              <a:rPr lang="en-US" dirty="0"/>
              <a:t>7175 Columbia Gateway</a:t>
            </a:r>
            <a:br>
              <a:rPr lang="en-US" dirty="0"/>
            </a:br>
            <a:r>
              <a:rPr lang="en-US" dirty="0"/>
              <a:t>Columbia, MD 21046 </a:t>
            </a:r>
          </a:p>
          <a:p>
            <a:pPr lvl="1"/>
            <a:r>
              <a:rPr lang="en-US" sz="1400" dirty="0">
                <a:hlinkClick r:id="rId2"/>
              </a:rPr>
              <a:t>https://www.umaryland.edu/spac/sponsored-projects-accounting-and-compliance-spac/about-the-office/spac-banking-information/</a:t>
            </a:r>
            <a:endParaRPr lang="en-US" sz="1400" dirty="0"/>
          </a:p>
        </p:txBody>
      </p:sp>
    </p:spTree>
    <p:extLst>
      <p:ext uri="{BB962C8B-B14F-4D97-AF65-F5344CB8AC3E}">
        <p14:creationId xmlns:p14="http://schemas.microsoft.com/office/powerpoint/2010/main" val="682227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Audits and Reviews</a:t>
            </a:r>
          </a:p>
        </p:txBody>
      </p:sp>
      <p:sp>
        <p:nvSpPr>
          <p:cNvPr id="3" name="Content Placeholder 2"/>
          <p:cNvSpPr>
            <a:spLocks noGrp="1"/>
          </p:cNvSpPr>
          <p:nvPr>
            <p:ph idx="1"/>
          </p:nvPr>
        </p:nvSpPr>
        <p:spPr>
          <a:xfrm>
            <a:off x="1434975" y="1597937"/>
            <a:ext cx="3182292" cy="4525963"/>
          </a:xfrm>
          <a:ln w="76200">
            <a:solidFill>
              <a:srgbClr val="FF0000"/>
            </a:solidFill>
          </a:ln>
        </p:spPr>
        <p:txBody>
          <a:bodyPr>
            <a:normAutofit/>
          </a:bodyPr>
          <a:lstStyle/>
          <a:p>
            <a:pPr marL="0" indent="0">
              <a:buNone/>
            </a:pPr>
            <a:r>
              <a:rPr lang="en-US" b="1" dirty="0"/>
              <a:t>Legislative Audit</a:t>
            </a:r>
          </a:p>
          <a:p>
            <a:r>
              <a:rPr lang="en-US" dirty="0"/>
              <a:t>SOM</a:t>
            </a:r>
          </a:p>
          <a:p>
            <a:pPr lvl="1"/>
            <a:r>
              <a:rPr lang="en-US" dirty="0"/>
              <a:t>Psychiatry</a:t>
            </a:r>
          </a:p>
          <a:p>
            <a:pPr lvl="1"/>
            <a:r>
              <a:rPr lang="en-US" dirty="0"/>
              <a:t>Cardiac Surgery</a:t>
            </a:r>
          </a:p>
          <a:p>
            <a:pPr lvl="1"/>
            <a:r>
              <a:rPr lang="en-US" dirty="0"/>
              <a:t>Oncology (CRF)</a:t>
            </a:r>
          </a:p>
          <a:p>
            <a:r>
              <a:rPr lang="en-US" dirty="0"/>
              <a:t>SSW</a:t>
            </a:r>
          </a:p>
          <a:p>
            <a:r>
              <a:rPr lang="en-US" dirty="0"/>
              <a:t>SOP</a:t>
            </a:r>
          </a:p>
          <a:p>
            <a:r>
              <a:rPr lang="en-US" dirty="0"/>
              <a:t>SON</a:t>
            </a:r>
          </a:p>
          <a:p>
            <a:endParaRPr lang="en-US" dirty="0"/>
          </a:p>
        </p:txBody>
      </p:sp>
      <p:sp>
        <p:nvSpPr>
          <p:cNvPr id="7" name="Content Placeholder 2"/>
          <p:cNvSpPr txBox="1">
            <a:spLocks/>
          </p:cNvSpPr>
          <p:nvPr/>
        </p:nvSpPr>
        <p:spPr>
          <a:xfrm>
            <a:off x="5788184" y="1510050"/>
            <a:ext cx="3182292" cy="4525963"/>
          </a:xfrm>
          <a:prstGeom prst="rect">
            <a:avLst/>
          </a:prstGeom>
          <a:ln w="76200">
            <a:solidFill>
              <a:srgbClr val="FF0000"/>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ln w="0"/>
                <a:effectLst>
                  <a:outerShdw blurRad="38100" dist="19050" dir="2700000" algn="tl" rotWithShape="0">
                    <a:schemeClr val="dk1">
                      <a:alpha val="40000"/>
                    </a:schemeClr>
                  </a:outerShdw>
                </a:effectLst>
              </a:rPr>
              <a:t>Legislative Audit</a:t>
            </a:r>
          </a:p>
          <a:p>
            <a:r>
              <a:rPr lang="en-US" dirty="0">
                <a:ln w="0"/>
                <a:effectLst>
                  <a:outerShdw blurRad="38100" dist="19050" dir="2700000" algn="tl" rotWithShape="0">
                    <a:schemeClr val="dk1">
                      <a:alpha val="40000"/>
                    </a:schemeClr>
                  </a:outerShdw>
                </a:effectLst>
              </a:rPr>
              <a:t>Draw process</a:t>
            </a:r>
          </a:p>
          <a:p>
            <a:r>
              <a:rPr lang="en-US" dirty="0" err="1">
                <a:ln w="0"/>
                <a:effectLst>
                  <a:outerShdw blurRad="38100" dist="19050" dir="2700000" algn="tl" rotWithShape="0">
                    <a:schemeClr val="dk1">
                      <a:alpha val="40000"/>
                    </a:schemeClr>
                  </a:outerShdw>
                </a:effectLst>
              </a:rPr>
              <a:t>Preaward</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Maint</a:t>
            </a:r>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F&amp;A rates</a:t>
            </a:r>
          </a:p>
          <a:p>
            <a:r>
              <a:rPr lang="en-US" dirty="0">
                <a:ln w="0"/>
                <a:effectLst>
                  <a:outerShdw blurRad="38100" dist="19050" dir="2700000" algn="tl" rotWithShape="0">
                    <a:schemeClr val="dk1">
                      <a:alpha val="40000"/>
                    </a:schemeClr>
                  </a:outerShdw>
                </a:effectLst>
              </a:rPr>
              <a:t>Fringe Rates</a:t>
            </a:r>
          </a:p>
          <a:p>
            <a:r>
              <a:rPr lang="en-US" dirty="0">
                <a:ln w="0"/>
                <a:effectLst>
                  <a:outerShdw blurRad="38100" dist="19050" dir="2700000" algn="tl" rotWithShape="0">
                    <a:schemeClr val="dk1">
                      <a:alpha val="40000"/>
                    </a:schemeClr>
                  </a:outerShdw>
                </a:effectLst>
              </a:rPr>
              <a:t>AR’s </a:t>
            </a:r>
          </a:p>
          <a:p>
            <a:pPr lvl="1"/>
            <a:r>
              <a:rPr lang="en-US" dirty="0">
                <a:ln w="0"/>
                <a:effectLst>
                  <a:outerShdw blurRad="38100" dist="19050" dir="2700000" algn="tl" rotWithShape="0">
                    <a:schemeClr val="dk1">
                      <a:alpha val="40000"/>
                    </a:schemeClr>
                  </a:outerShdw>
                </a:effectLst>
              </a:rPr>
              <a:t>Negatives</a:t>
            </a:r>
          </a:p>
          <a:p>
            <a:pPr lvl="1"/>
            <a:r>
              <a:rPr lang="en-US" dirty="0">
                <a:ln w="0"/>
                <a:effectLst>
                  <a:outerShdw blurRad="38100" dist="19050" dir="2700000" algn="tl" rotWithShape="0">
                    <a:schemeClr val="dk1">
                      <a:alpha val="40000"/>
                    </a:schemeClr>
                  </a:outerShdw>
                </a:effectLst>
              </a:rPr>
              <a:t>Collections</a:t>
            </a:r>
          </a:p>
          <a:p>
            <a:endParaRPr lang="en-US" b="1" dirty="0">
              <a:ln w="22225">
                <a:solidFill>
                  <a:schemeClr val="accent2"/>
                </a:solidFill>
                <a:prstDash val="solid"/>
              </a:ln>
              <a:solidFill>
                <a:schemeClr val="accent2">
                  <a:lumMod val="40000"/>
                  <a:lumOff val="60000"/>
                </a:schemeClr>
              </a:solidFill>
            </a:endParaRPr>
          </a:p>
        </p:txBody>
      </p:sp>
      <p:sp>
        <p:nvSpPr>
          <p:cNvPr id="8" name="Rectangle 7"/>
          <p:cNvSpPr/>
          <p:nvPr/>
        </p:nvSpPr>
        <p:spPr>
          <a:xfrm rot="16200000">
            <a:off x="-2124350" y="3130298"/>
            <a:ext cx="6213560"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Department Expense</a:t>
            </a:r>
          </a:p>
        </p:txBody>
      </p:sp>
      <p:sp>
        <p:nvSpPr>
          <p:cNvPr id="9" name="Rectangle 8"/>
          <p:cNvSpPr/>
          <p:nvPr/>
        </p:nvSpPr>
        <p:spPr>
          <a:xfrm rot="16200000">
            <a:off x="2451280" y="3311367"/>
            <a:ext cx="5385193"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General Processes</a:t>
            </a:r>
          </a:p>
        </p:txBody>
      </p:sp>
      <p:sp>
        <p:nvSpPr>
          <p:cNvPr id="10" name="TextBox 9"/>
          <p:cNvSpPr txBox="1"/>
          <p:nvPr/>
        </p:nvSpPr>
        <p:spPr>
          <a:xfrm>
            <a:off x="1285592" y="6274051"/>
            <a:ext cx="7858407" cy="400110"/>
          </a:xfrm>
          <a:prstGeom prst="rect">
            <a:avLst/>
          </a:prstGeom>
          <a:noFill/>
        </p:spPr>
        <p:txBody>
          <a:bodyPr wrap="square" rtlCol="0">
            <a:spAutoFit/>
          </a:bodyPr>
          <a:lstStyle/>
          <a:p>
            <a:r>
              <a:rPr lang="en-US" sz="2000" dirty="0"/>
              <a:t>S&amp;B will be in the office by the end of next week starting their review!</a:t>
            </a:r>
          </a:p>
        </p:txBody>
      </p:sp>
    </p:spTree>
    <p:extLst>
      <p:ext uri="{BB962C8B-B14F-4D97-AF65-F5344CB8AC3E}">
        <p14:creationId xmlns:p14="http://schemas.microsoft.com/office/powerpoint/2010/main" val="2422336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A418-2F92-4A4A-8BF1-6BC081F167F2}"/>
              </a:ext>
            </a:extLst>
          </p:cNvPr>
          <p:cNvSpPr>
            <a:spLocks noGrp="1"/>
          </p:cNvSpPr>
          <p:nvPr>
            <p:ph type="title"/>
          </p:nvPr>
        </p:nvSpPr>
        <p:spPr/>
        <p:txBody>
          <a:bodyPr>
            <a:normAutofit fontScale="90000"/>
          </a:bodyPr>
          <a:lstStyle/>
          <a:p>
            <a:pPr algn="l"/>
            <a:r>
              <a:rPr lang="en-US" dirty="0"/>
              <a:t>REMINDERS			AND		NEW STUFF</a:t>
            </a:r>
          </a:p>
        </p:txBody>
      </p:sp>
      <p:pic>
        <p:nvPicPr>
          <p:cNvPr id="5" name="Picture 4">
            <a:extLst>
              <a:ext uri="{FF2B5EF4-FFF2-40B4-BE49-F238E27FC236}">
                <a16:creationId xmlns:a16="http://schemas.microsoft.com/office/drawing/2014/main" id="{C51A7F02-57CF-49EE-AF0C-180C2EDF7C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4736" y="1883121"/>
            <a:ext cx="3572897" cy="43480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8080" y="2033729"/>
            <a:ext cx="3333750" cy="3333750"/>
          </a:xfrm>
          <a:prstGeom prst="rect">
            <a:avLst/>
          </a:prstGeom>
        </p:spPr>
      </p:pic>
      <p:cxnSp>
        <p:nvCxnSpPr>
          <p:cNvPr id="7" name="Straight Connector 6"/>
          <p:cNvCxnSpPr>
            <a:stCxn id="2" idx="2"/>
          </p:cNvCxnSpPr>
          <p:nvPr/>
        </p:nvCxnSpPr>
        <p:spPr>
          <a:xfrm>
            <a:off x="4572000" y="1417638"/>
            <a:ext cx="90535" cy="4956002"/>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829505" y="1423391"/>
            <a:ext cx="90535" cy="495600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68400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3A8E-A5FB-415E-9A0E-437F5D588E29}"/>
              </a:ext>
            </a:extLst>
          </p:cNvPr>
          <p:cNvSpPr>
            <a:spLocks noGrp="1"/>
          </p:cNvSpPr>
          <p:nvPr>
            <p:ph type="title"/>
          </p:nvPr>
        </p:nvSpPr>
        <p:spPr/>
        <p:txBody>
          <a:bodyPr/>
          <a:lstStyle/>
          <a:p>
            <a:r>
              <a:rPr lang="en-US" dirty="0"/>
              <a:t>What is coming!</a:t>
            </a:r>
          </a:p>
        </p:txBody>
      </p:sp>
      <p:sp>
        <p:nvSpPr>
          <p:cNvPr id="3" name="Content Placeholder 2">
            <a:extLst>
              <a:ext uri="{FF2B5EF4-FFF2-40B4-BE49-F238E27FC236}">
                <a16:creationId xmlns:a16="http://schemas.microsoft.com/office/drawing/2014/main" id="{AE8434DC-B318-47BA-BA55-C2DC5690B8D1}"/>
              </a:ext>
            </a:extLst>
          </p:cNvPr>
          <p:cNvSpPr>
            <a:spLocks noGrp="1"/>
          </p:cNvSpPr>
          <p:nvPr>
            <p:ph idx="1"/>
          </p:nvPr>
        </p:nvSpPr>
        <p:spPr>
          <a:xfrm>
            <a:off x="914400" y="1346702"/>
            <a:ext cx="7659232" cy="4525963"/>
          </a:xfrm>
        </p:spPr>
        <p:txBody>
          <a:bodyPr>
            <a:normAutofit lnSpcReduction="10000"/>
          </a:bodyPr>
          <a:lstStyle/>
          <a:p>
            <a:r>
              <a:rPr lang="en-US" dirty="0"/>
              <a:t>SCR Reporting</a:t>
            </a:r>
          </a:p>
          <a:p>
            <a:pPr lvl="1"/>
            <a:r>
              <a:rPr lang="en-US" dirty="0"/>
              <a:t>Due by October 12th</a:t>
            </a:r>
          </a:p>
          <a:p>
            <a:pPr lvl="1"/>
            <a:r>
              <a:rPr lang="en-US" dirty="0"/>
              <a:t>For Federal Service Contracts Only</a:t>
            </a:r>
          </a:p>
          <a:p>
            <a:pPr lvl="1"/>
            <a:r>
              <a:rPr lang="en-US" dirty="0"/>
              <a:t>Esther Ndiangui from our office notified you</a:t>
            </a:r>
          </a:p>
          <a:p>
            <a:r>
              <a:rPr lang="en-US" dirty="0"/>
              <a:t>Closure meetings Next 90 days</a:t>
            </a:r>
          </a:p>
          <a:p>
            <a:pPr lvl="1"/>
            <a:r>
              <a:rPr lang="en-US" dirty="0"/>
              <a:t>Defining lists of projects for departments</a:t>
            </a:r>
          </a:p>
          <a:p>
            <a:pPr lvl="1"/>
            <a:r>
              <a:rPr lang="en-US" dirty="0"/>
              <a:t>Setting up meetings to discuss action plans for closure</a:t>
            </a:r>
          </a:p>
          <a:p>
            <a:pPr lvl="1"/>
            <a:r>
              <a:rPr lang="en-US" dirty="0"/>
              <a:t>Need to get these DLB’s off the books!</a:t>
            </a:r>
          </a:p>
          <a:p>
            <a:pPr lvl="1"/>
            <a:endParaRPr lang="en-US" dirty="0"/>
          </a:p>
        </p:txBody>
      </p:sp>
    </p:spTree>
    <p:extLst>
      <p:ext uri="{BB962C8B-B14F-4D97-AF65-F5344CB8AC3E}">
        <p14:creationId xmlns:p14="http://schemas.microsoft.com/office/powerpoint/2010/main" val="4148571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3A8E-A5FB-415E-9A0E-437F5D588E29}"/>
              </a:ext>
            </a:extLst>
          </p:cNvPr>
          <p:cNvSpPr>
            <a:spLocks noGrp="1"/>
          </p:cNvSpPr>
          <p:nvPr>
            <p:ph type="title"/>
          </p:nvPr>
        </p:nvSpPr>
        <p:spPr/>
        <p:txBody>
          <a:bodyPr/>
          <a:lstStyle/>
          <a:p>
            <a:r>
              <a:rPr lang="en-US" dirty="0"/>
              <a:t>What is Coming</a:t>
            </a:r>
          </a:p>
        </p:txBody>
      </p:sp>
      <p:sp>
        <p:nvSpPr>
          <p:cNvPr id="3" name="Content Placeholder 2">
            <a:extLst>
              <a:ext uri="{FF2B5EF4-FFF2-40B4-BE49-F238E27FC236}">
                <a16:creationId xmlns:a16="http://schemas.microsoft.com/office/drawing/2014/main" id="{AE8434DC-B318-47BA-BA55-C2DC5690B8D1}"/>
              </a:ext>
            </a:extLst>
          </p:cNvPr>
          <p:cNvSpPr>
            <a:spLocks noGrp="1"/>
          </p:cNvSpPr>
          <p:nvPr>
            <p:ph idx="1"/>
          </p:nvPr>
        </p:nvSpPr>
        <p:spPr>
          <a:xfrm>
            <a:off x="914400" y="1346702"/>
            <a:ext cx="7659232" cy="4525963"/>
          </a:xfrm>
        </p:spPr>
        <p:txBody>
          <a:bodyPr>
            <a:normAutofit fontScale="92500"/>
          </a:bodyPr>
          <a:lstStyle/>
          <a:p>
            <a:r>
              <a:rPr lang="en-US" dirty="0"/>
              <a:t>New  DIRRF (S/B here by 9/30/2018)</a:t>
            </a:r>
          </a:p>
          <a:p>
            <a:pPr lvl="1"/>
            <a:r>
              <a:rPr lang="en-US" dirty="0"/>
              <a:t>Last updates s/b finished</a:t>
            </a:r>
          </a:p>
          <a:p>
            <a:pPr lvl="1"/>
            <a:r>
              <a:rPr lang="en-US" dirty="0"/>
              <a:t>Will send out the link, it will replace the old link</a:t>
            </a:r>
          </a:p>
          <a:p>
            <a:pPr lvl="1"/>
            <a:r>
              <a:rPr lang="en-US" dirty="0"/>
              <a:t>Be able to measure cancels and revisions and who</a:t>
            </a:r>
          </a:p>
          <a:p>
            <a:pPr marL="344488" lvl="1">
              <a:buFont typeface="Arial" panose="020B0604020202020204" pitchFamily="34" charset="0"/>
              <a:buChar char="•"/>
            </a:pPr>
            <a:r>
              <a:rPr lang="en-US" dirty="0"/>
              <a:t>SPAC_ACT (S/B here by 9/30/2018)</a:t>
            </a:r>
          </a:p>
          <a:p>
            <a:pPr lvl="2"/>
            <a:r>
              <a:rPr lang="en-US" dirty="0"/>
              <a:t>Actions for Customer Service &amp; Training</a:t>
            </a:r>
          </a:p>
          <a:p>
            <a:pPr lvl="2"/>
            <a:r>
              <a:rPr lang="en-US" dirty="0"/>
              <a:t>Taking ideas for SPA/SPAC meetings, brown bags and customer service improvements</a:t>
            </a:r>
          </a:p>
          <a:p>
            <a:pPr lvl="2"/>
            <a:r>
              <a:rPr lang="en-US" dirty="0"/>
              <a:t>Suggestion box that will be monitored by our ADMIN</a:t>
            </a:r>
          </a:p>
          <a:p>
            <a:pPr lvl="2"/>
            <a:r>
              <a:rPr lang="en-US" dirty="0"/>
              <a:t>Not a complaint box – they still go to the management</a:t>
            </a:r>
          </a:p>
          <a:p>
            <a:pPr lvl="1"/>
            <a:endParaRPr lang="en-US" dirty="0"/>
          </a:p>
          <a:p>
            <a:endParaRPr lang="en-US" dirty="0"/>
          </a:p>
        </p:txBody>
      </p:sp>
    </p:spTree>
    <p:extLst>
      <p:ext uri="{BB962C8B-B14F-4D97-AF65-F5344CB8AC3E}">
        <p14:creationId xmlns:p14="http://schemas.microsoft.com/office/powerpoint/2010/main" val="266746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E0076-2345-4840-91E4-193DFDB81CDC}"/>
              </a:ext>
            </a:extLst>
          </p:cNvPr>
          <p:cNvSpPr>
            <a:spLocks noGrp="1"/>
          </p:cNvSpPr>
          <p:nvPr>
            <p:ph type="title"/>
          </p:nvPr>
        </p:nvSpPr>
        <p:spPr/>
        <p:txBody>
          <a:bodyPr/>
          <a:lstStyle/>
          <a:p>
            <a:r>
              <a:rPr lang="en-US" dirty="0"/>
              <a:t>Unfunded Agreements</a:t>
            </a:r>
          </a:p>
        </p:txBody>
      </p:sp>
      <p:sp>
        <p:nvSpPr>
          <p:cNvPr id="3" name="Content Placeholder 2">
            <a:extLst>
              <a:ext uri="{FF2B5EF4-FFF2-40B4-BE49-F238E27FC236}">
                <a16:creationId xmlns:a16="http://schemas.microsoft.com/office/drawing/2014/main" id="{B08EA263-AB67-CE46-A67C-BFB4AF334DDA}"/>
              </a:ext>
            </a:extLst>
          </p:cNvPr>
          <p:cNvSpPr>
            <a:spLocks noGrp="1"/>
          </p:cNvSpPr>
          <p:nvPr>
            <p:ph idx="1"/>
          </p:nvPr>
        </p:nvSpPr>
        <p:spPr>
          <a:xfrm>
            <a:off x="457200" y="1600200"/>
            <a:ext cx="8229600" cy="4863662"/>
          </a:xfrm>
        </p:spPr>
        <p:txBody>
          <a:bodyPr/>
          <a:lstStyle/>
          <a:p>
            <a:r>
              <a:rPr lang="en-US" dirty="0"/>
              <a:t>Beginning 11/1/18, unfunded agreements </a:t>
            </a:r>
            <a:r>
              <a:rPr lang="en-US" i="1" u="sng" dirty="0"/>
              <a:t>must</a:t>
            </a:r>
            <a:r>
              <a:rPr lang="en-US" dirty="0"/>
              <a:t> be routed</a:t>
            </a:r>
          </a:p>
          <a:p>
            <a:pPr lvl="1"/>
            <a:r>
              <a:rPr lang="en-US" dirty="0"/>
              <a:t>DUA, CDA, Teaming Agreements, etc.</a:t>
            </a:r>
          </a:p>
          <a:p>
            <a:pPr lvl="1"/>
            <a:endParaRPr lang="en-US" dirty="0"/>
          </a:p>
          <a:p>
            <a:r>
              <a:rPr lang="en-US" dirty="0"/>
              <a:t>Unfunded = no budget included</a:t>
            </a:r>
          </a:p>
          <a:p>
            <a:endParaRPr lang="en-US" dirty="0"/>
          </a:p>
          <a:p>
            <a:r>
              <a:rPr lang="en-US" dirty="0"/>
              <a:t>Instructions will be provided by SPA via the RAC DL and on the website</a:t>
            </a:r>
          </a:p>
        </p:txBody>
      </p:sp>
    </p:spTree>
    <p:extLst>
      <p:ext uri="{BB962C8B-B14F-4D97-AF65-F5344CB8AC3E}">
        <p14:creationId xmlns:p14="http://schemas.microsoft.com/office/powerpoint/2010/main" val="1912057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coming</a:t>
            </a:r>
          </a:p>
        </p:txBody>
      </p:sp>
      <p:sp>
        <p:nvSpPr>
          <p:cNvPr id="3" name="Content Placeholder 2"/>
          <p:cNvSpPr>
            <a:spLocks noGrp="1"/>
          </p:cNvSpPr>
          <p:nvPr>
            <p:ph idx="1"/>
          </p:nvPr>
        </p:nvSpPr>
        <p:spPr>
          <a:xfrm>
            <a:off x="457200" y="1600200"/>
            <a:ext cx="8424250" cy="4525963"/>
          </a:xfrm>
        </p:spPr>
        <p:txBody>
          <a:bodyPr/>
          <a:lstStyle/>
          <a:p>
            <a:r>
              <a:rPr lang="en-US" dirty="0"/>
              <a:t>SPAC website makeover by calendar year end</a:t>
            </a:r>
          </a:p>
          <a:p>
            <a:r>
              <a:rPr lang="en-US" dirty="0"/>
              <a:t>Look at email traffic – and the why (up 15-20%)</a:t>
            </a:r>
          </a:p>
          <a:p>
            <a:r>
              <a:rPr lang="en-US" dirty="0"/>
              <a:t>Looking at sending bulk requests rather than 1 off ROE’s, FFR’s and invoices</a:t>
            </a:r>
          </a:p>
          <a:p>
            <a:r>
              <a:rPr lang="en-US" dirty="0"/>
              <a:t>QUANTUM!!!!</a:t>
            </a:r>
          </a:p>
          <a:p>
            <a:pPr marL="0" indent="0">
              <a:buNone/>
            </a:pPr>
            <a:r>
              <a:rPr lang="en-US" dirty="0">
                <a:hlinkClick r:id="rId2"/>
              </a:rPr>
              <a:t>http://www.umaryland.edu/quantum/</a:t>
            </a:r>
            <a:endParaRPr lang="en-US" dirty="0"/>
          </a:p>
          <a:p>
            <a:pPr marL="0" indent="0">
              <a:buNone/>
            </a:pPr>
            <a:endParaRPr lang="en-US" dirty="0"/>
          </a:p>
          <a:p>
            <a:endParaRPr lang="en-US" dirty="0"/>
          </a:p>
        </p:txBody>
      </p:sp>
    </p:spTree>
    <p:extLst>
      <p:ext uri="{BB962C8B-B14F-4D97-AF65-F5344CB8AC3E}">
        <p14:creationId xmlns:p14="http://schemas.microsoft.com/office/powerpoint/2010/main" val="772524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0"/>
          <p:cNvSpPr>
            <a:spLocks noGrp="1" noChangeArrowheads="1"/>
          </p:cNvSpPr>
          <p:nvPr>
            <p:ph type="title"/>
          </p:nvPr>
        </p:nvSpPr>
        <p:spPr>
          <a:xfrm>
            <a:off x="666750" y="1379538"/>
            <a:ext cx="8477250" cy="534987"/>
          </a:xfrm>
        </p:spPr>
        <p:txBody>
          <a:bodyPr rtlCol="0">
            <a:normAutofit fontScale="90000"/>
          </a:bodyPr>
          <a:lstStyle/>
          <a:p>
            <a:pPr eaLnBrk="1" fontAlgn="auto" hangingPunct="1">
              <a:spcAft>
                <a:spcPts val="0"/>
              </a:spcAft>
              <a:defRPr/>
            </a:pPr>
            <a:br>
              <a:rPr lang="en-US" dirty="0">
                <a:latin typeface="Tahoma" pitchFamily="34" charset="0"/>
                <a:ea typeface="Tahoma" pitchFamily="34" charset="0"/>
                <a:cs typeface="Tahoma" pitchFamily="34" charset="0"/>
              </a:rPr>
            </a:br>
            <a:r>
              <a:rPr lang="en-US" dirty="0">
                <a:latin typeface="Tahoma" pitchFamily="34" charset="0"/>
                <a:ea typeface="Tahoma" pitchFamily="34" charset="0"/>
                <a:cs typeface="Tahoma" pitchFamily="34" charset="0"/>
              </a:rPr>
              <a:t> </a:t>
            </a:r>
          </a:p>
        </p:txBody>
      </p:sp>
      <p:sp>
        <p:nvSpPr>
          <p:cNvPr id="3" name="Rectangle 2"/>
          <p:cNvSpPr/>
          <p:nvPr/>
        </p:nvSpPr>
        <p:spPr>
          <a:xfrm>
            <a:off x="2281560" y="3142320"/>
            <a:ext cx="4935985" cy="355482"/>
          </a:xfrm>
          <a:prstGeom prst="rect">
            <a:avLst/>
          </a:prstGeom>
        </p:spPr>
        <p:txBody>
          <a:bodyPr wrap="square">
            <a:spAutoFit/>
          </a:bodyPr>
          <a:lstStyle/>
          <a:p>
            <a:pPr marL="293688" indent="-293688" algn="ctr" defTabSz="914400" eaLnBrk="0" hangingPunct="0">
              <a:lnSpc>
                <a:spcPct val="95000"/>
              </a:lnSpc>
              <a:spcBef>
                <a:spcPct val="25000"/>
              </a:spcBef>
              <a:spcAft>
                <a:spcPct val="10000"/>
              </a:spcAft>
              <a:buClr>
                <a:srgbClr val="003366"/>
              </a:buClr>
              <a:buFont typeface="Wingdings" pitchFamily="2" charset="2"/>
              <a:buNone/>
              <a:defRPr/>
            </a:pPr>
            <a:r>
              <a:rPr lang="en-US" kern="0" dirty="0">
                <a:latin typeface="Tahoma" pitchFamily="34" charset="0"/>
                <a:ea typeface="Tahoma" pitchFamily="34" charset="0"/>
                <a:cs typeface="Tahoma" pitchFamily="34" charset="0"/>
              </a:rPr>
              <a:t>  </a:t>
            </a:r>
          </a:p>
        </p:txBody>
      </p:sp>
      <p:sp>
        <p:nvSpPr>
          <p:cNvPr id="4" name="TextBox 3"/>
          <p:cNvSpPr txBox="1"/>
          <p:nvPr/>
        </p:nvSpPr>
        <p:spPr>
          <a:xfrm>
            <a:off x="2636667" y="2828368"/>
            <a:ext cx="5433135" cy="1015663"/>
          </a:xfrm>
          <a:prstGeom prst="rect">
            <a:avLst/>
          </a:prstGeom>
          <a:noFill/>
        </p:spPr>
        <p:txBody>
          <a:bodyPr wrap="square" rtlCol="0">
            <a:spAutoFit/>
          </a:bodyPr>
          <a:lstStyle/>
          <a:p>
            <a:r>
              <a:rPr lang="en-US" sz="6000" dirty="0">
                <a:latin typeface="Tahoma" panose="020B0604030504040204" pitchFamily="34" charset="0"/>
                <a:ea typeface="Tahoma" panose="020B0604030504040204" pitchFamily="34" charset="0"/>
                <a:cs typeface="Tahoma" panose="020B0604030504040204" pitchFamily="34" charset="0"/>
              </a:rPr>
              <a:t>Questions</a:t>
            </a:r>
          </a:p>
        </p:txBody>
      </p:sp>
      <p:pic>
        <p:nvPicPr>
          <p:cNvPr id="5" name="Picture 4">
            <a:extLst>
              <a:ext uri="{FF2B5EF4-FFF2-40B4-BE49-F238E27FC236}">
                <a16:creationId xmlns:a16="http://schemas.microsoft.com/office/drawing/2014/main" id="{74CB2741-D03A-4F9E-8909-5B3C3EB0EBB2}"/>
              </a:ext>
            </a:extLst>
          </p:cNvPr>
          <p:cNvPicPr>
            <a:picLocks noChangeAspect="1"/>
          </p:cNvPicPr>
          <p:nvPr/>
        </p:nvPicPr>
        <p:blipFill>
          <a:blip r:embed="rId3"/>
          <a:stretch>
            <a:fillRect/>
          </a:stretch>
        </p:blipFill>
        <p:spPr>
          <a:xfrm>
            <a:off x="803564" y="1524001"/>
            <a:ext cx="7523018" cy="4696690"/>
          </a:xfrm>
          <a:prstGeom prst="rect">
            <a:avLst/>
          </a:prstGeom>
        </p:spPr>
      </p:pic>
    </p:spTree>
    <p:extLst>
      <p:ext uri="{BB962C8B-B14F-4D97-AF65-F5344CB8AC3E}">
        <p14:creationId xmlns:p14="http://schemas.microsoft.com/office/powerpoint/2010/main" val="3498451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C319-CF7D-B246-B9E7-D0808922BB4C}"/>
              </a:ext>
            </a:extLst>
          </p:cNvPr>
          <p:cNvSpPr>
            <a:spLocks noGrp="1"/>
          </p:cNvSpPr>
          <p:nvPr>
            <p:ph type="title"/>
          </p:nvPr>
        </p:nvSpPr>
        <p:spPr/>
        <p:txBody>
          <a:bodyPr>
            <a:normAutofit fontScale="90000"/>
          </a:bodyPr>
          <a:lstStyle/>
          <a:p>
            <a:r>
              <a:rPr lang="en-US" dirty="0"/>
              <a:t>JPA</a:t>
            </a:r>
            <a:br>
              <a:rPr lang="en-US" dirty="0"/>
            </a:br>
            <a:r>
              <a:rPr lang="en-US" sz="2800" dirty="0"/>
              <a:t>Joint Personnel Agreements</a:t>
            </a:r>
          </a:p>
        </p:txBody>
      </p:sp>
      <p:sp>
        <p:nvSpPr>
          <p:cNvPr id="3" name="Content Placeholder 2">
            <a:extLst>
              <a:ext uri="{FF2B5EF4-FFF2-40B4-BE49-F238E27FC236}">
                <a16:creationId xmlns:a16="http://schemas.microsoft.com/office/drawing/2014/main" id="{F95F0FFD-9EAC-314E-9E51-08F02BAB5E56}"/>
              </a:ext>
            </a:extLst>
          </p:cNvPr>
          <p:cNvSpPr>
            <a:spLocks noGrp="1"/>
          </p:cNvSpPr>
          <p:nvPr>
            <p:ph idx="1"/>
          </p:nvPr>
        </p:nvSpPr>
        <p:spPr>
          <a:xfrm>
            <a:off x="4715218" y="1932268"/>
            <a:ext cx="4153360" cy="4578701"/>
          </a:xfrm>
        </p:spPr>
        <p:txBody>
          <a:bodyPr>
            <a:normAutofit/>
          </a:bodyPr>
          <a:lstStyle/>
          <a:p>
            <a:r>
              <a:rPr lang="en-US" sz="2800" dirty="0"/>
              <a:t>Assignment of personnel and reimbursement of salary for UMB and BREF</a:t>
            </a:r>
          </a:p>
          <a:p>
            <a:endParaRPr lang="en-US" sz="2800" dirty="0"/>
          </a:p>
          <a:p>
            <a:r>
              <a:rPr lang="en-US" sz="2800" dirty="0"/>
              <a:t>Use the online Subaward Request </a:t>
            </a:r>
          </a:p>
          <a:p>
            <a:endParaRPr lang="en-US" sz="2800" dirty="0"/>
          </a:p>
        </p:txBody>
      </p:sp>
      <p:pic>
        <p:nvPicPr>
          <p:cNvPr id="5" name="Picture 4">
            <a:extLst>
              <a:ext uri="{FF2B5EF4-FFF2-40B4-BE49-F238E27FC236}">
                <a16:creationId xmlns:a16="http://schemas.microsoft.com/office/drawing/2014/main" id="{B65172E2-0089-FF44-A354-50AB491F8B05}"/>
              </a:ext>
            </a:extLst>
          </p:cNvPr>
          <p:cNvPicPr>
            <a:picLocks noChangeAspect="1"/>
          </p:cNvPicPr>
          <p:nvPr/>
        </p:nvPicPr>
        <p:blipFill>
          <a:blip r:embed="rId2"/>
          <a:stretch>
            <a:fillRect/>
          </a:stretch>
        </p:blipFill>
        <p:spPr>
          <a:xfrm>
            <a:off x="457200" y="1745270"/>
            <a:ext cx="4258018" cy="3823757"/>
          </a:xfrm>
          <a:prstGeom prst="rect">
            <a:avLst/>
          </a:prstGeom>
        </p:spPr>
      </p:pic>
      <p:sp>
        <p:nvSpPr>
          <p:cNvPr id="6" name="Rectangle 5">
            <a:extLst>
              <a:ext uri="{FF2B5EF4-FFF2-40B4-BE49-F238E27FC236}">
                <a16:creationId xmlns:a16="http://schemas.microsoft.com/office/drawing/2014/main" id="{B33D0CCA-7934-8E44-97BA-59CEE7B59C5B}"/>
              </a:ext>
            </a:extLst>
          </p:cNvPr>
          <p:cNvSpPr/>
          <p:nvPr/>
        </p:nvSpPr>
        <p:spPr>
          <a:xfrm>
            <a:off x="539826" y="5809687"/>
            <a:ext cx="8328751" cy="646331"/>
          </a:xfrm>
          <a:prstGeom prst="rect">
            <a:avLst/>
          </a:prstGeom>
        </p:spPr>
        <p:txBody>
          <a:bodyPr wrap="square">
            <a:spAutoFit/>
          </a:bodyPr>
          <a:lstStyle/>
          <a:p>
            <a:r>
              <a:rPr lang="en-US" dirty="0">
                <a:hlinkClick r:id="rId3"/>
              </a:rPr>
              <a:t>http://www.umaryland.edu/spa/collaborations-and-subrecipients/subrecipient-agreements/subaward-request/</a:t>
            </a:r>
            <a:r>
              <a:rPr lang="en-US" dirty="0"/>
              <a:t> </a:t>
            </a:r>
          </a:p>
        </p:txBody>
      </p:sp>
    </p:spTree>
    <p:extLst>
      <p:ext uri="{BB962C8B-B14F-4D97-AF65-F5344CB8AC3E}">
        <p14:creationId xmlns:p14="http://schemas.microsoft.com/office/powerpoint/2010/main" val="4018225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E2EE-CB57-8144-A687-A6F97CD03671}"/>
              </a:ext>
            </a:extLst>
          </p:cNvPr>
          <p:cNvSpPr>
            <a:spLocks noGrp="1"/>
          </p:cNvSpPr>
          <p:nvPr>
            <p:ph type="title"/>
          </p:nvPr>
        </p:nvSpPr>
        <p:spPr/>
        <p:txBody>
          <a:bodyPr>
            <a:normAutofit/>
          </a:bodyPr>
          <a:lstStyle/>
          <a:p>
            <a:r>
              <a:rPr lang="en-US" sz="4800" dirty="0"/>
              <a:t>GASP</a:t>
            </a:r>
          </a:p>
        </p:txBody>
      </p:sp>
      <p:sp>
        <p:nvSpPr>
          <p:cNvPr id="3" name="Content Placeholder 2">
            <a:extLst>
              <a:ext uri="{FF2B5EF4-FFF2-40B4-BE49-F238E27FC236}">
                <a16:creationId xmlns:a16="http://schemas.microsoft.com/office/drawing/2014/main" id="{0E7FD46D-8622-7243-9230-629820A5BE54}"/>
              </a:ext>
            </a:extLst>
          </p:cNvPr>
          <p:cNvSpPr>
            <a:spLocks noGrp="1"/>
          </p:cNvSpPr>
          <p:nvPr>
            <p:ph idx="1"/>
          </p:nvPr>
        </p:nvSpPr>
        <p:spPr>
          <a:xfrm>
            <a:off x="457200" y="1784733"/>
            <a:ext cx="8229600" cy="4341430"/>
          </a:xfrm>
        </p:spPr>
        <p:txBody>
          <a:bodyPr>
            <a:normAutofit lnSpcReduction="10000"/>
          </a:bodyPr>
          <a:lstStyle/>
          <a:p>
            <a:r>
              <a:rPr lang="en-US" dirty="0"/>
              <a:t>The last classes of GASP will end this year!</a:t>
            </a:r>
          </a:p>
          <a:p>
            <a:r>
              <a:rPr lang="en-US" dirty="0"/>
              <a:t>New name…</a:t>
            </a:r>
          </a:p>
          <a:p>
            <a:r>
              <a:rPr lang="en-US" dirty="0"/>
              <a:t>Current registered staff are completing remaining classes</a:t>
            </a:r>
          </a:p>
          <a:p>
            <a:r>
              <a:rPr lang="en-US" dirty="0"/>
              <a:t>New curriculum being developed</a:t>
            </a:r>
          </a:p>
          <a:p>
            <a:pPr lvl="1"/>
            <a:r>
              <a:rPr lang="en-US" dirty="0"/>
              <a:t>Online modules</a:t>
            </a:r>
          </a:p>
          <a:p>
            <a:pPr lvl="1"/>
            <a:r>
              <a:rPr lang="en-US" dirty="0"/>
              <a:t>In class case studies/discussions</a:t>
            </a:r>
          </a:p>
          <a:p>
            <a:pPr lvl="1"/>
            <a:r>
              <a:rPr lang="en-US" dirty="0"/>
              <a:t>Knowledge testing</a:t>
            </a:r>
          </a:p>
        </p:txBody>
      </p:sp>
    </p:spTree>
    <p:extLst>
      <p:ext uri="{BB962C8B-B14F-4D97-AF65-F5344CB8AC3E}">
        <p14:creationId xmlns:p14="http://schemas.microsoft.com/office/powerpoint/2010/main" val="262329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C8DF-7970-F24C-AE52-A3C62F1154F1}"/>
              </a:ext>
            </a:extLst>
          </p:cNvPr>
          <p:cNvSpPr>
            <a:spLocks noGrp="1"/>
          </p:cNvSpPr>
          <p:nvPr>
            <p:ph type="title"/>
          </p:nvPr>
        </p:nvSpPr>
        <p:spPr>
          <a:xfrm>
            <a:off x="1525836" y="771181"/>
            <a:ext cx="2539388" cy="5089791"/>
          </a:xfrm>
        </p:spPr>
        <p:txBody>
          <a:bodyPr>
            <a:normAutofit/>
          </a:bodyPr>
          <a:lstStyle/>
          <a:p>
            <a:r>
              <a:rPr lang="en-US" sz="4800" b="1" dirty="0"/>
              <a:t>S</a:t>
            </a:r>
            <a:br>
              <a:rPr lang="en-US" sz="4800" b="1" dirty="0"/>
            </a:br>
            <a:r>
              <a:rPr lang="en-US" sz="4800" b="1" dirty="0"/>
              <a:t>P</a:t>
            </a:r>
            <a:br>
              <a:rPr lang="en-US" sz="4800" b="1" dirty="0"/>
            </a:br>
            <a:r>
              <a:rPr lang="en-US" sz="4800" b="1" dirty="0"/>
              <a:t>A</a:t>
            </a:r>
            <a:br>
              <a:rPr lang="en-US" sz="4800" b="1" dirty="0"/>
            </a:br>
            <a:r>
              <a:rPr lang="en-US" sz="4800" b="1" dirty="0"/>
              <a:t>R</a:t>
            </a:r>
            <a:br>
              <a:rPr lang="en-US" sz="4800" b="1" dirty="0"/>
            </a:br>
            <a:r>
              <a:rPr lang="en-US" sz="4800" b="1" dirty="0"/>
              <a:t>K</a:t>
            </a:r>
            <a:br>
              <a:rPr lang="en-US" sz="4800" b="1" dirty="0"/>
            </a:br>
            <a:r>
              <a:rPr lang="en-US" sz="4800" b="1" dirty="0"/>
              <a:t>S</a:t>
            </a:r>
          </a:p>
        </p:txBody>
      </p:sp>
      <p:sp>
        <p:nvSpPr>
          <p:cNvPr id="3" name="Content Placeholder 2">
            <a:extLst>
              <a:ext uri="{FF2B5EF4-FFF2-40B4-BE49-F238E27FC236}">
                <a16:creationId xmlns:a16="http://schemas.microsoft.com/office/drawing/2014/main" id="{6CCBCC3B-40EE-654B-8E41-560911B88DB0}"/>
              </a:ext>
            </a:extLst>
          </p:cNvPr>
          <p:cNvSpPr>
            <a:spLocks noGrp="1"/>
          </p:cNvSpPr>
          <p:nvPr>
            <p:ph idx="1"/>
          </p:nvPr>
        </p:nvSpPr>
        <p:spPr>
          <a:xfrm>
            <a:off x="4065224" y="1151262"/>
            <a:ext cx="3057181" cy="4329628"/>
          </a:xfrm>
        </p:spPr>
        <p:txBody>
          <a:bodyPr>
            <a:normAutofit fontScale="92500" lnSpcReduction="20000"/>
          </a:bodyPr>
          <a:lstStyle/>
          <a:p>
            <a:pPr marL="0" indent="0">
              <a:lnSpc>
                <a:spcPct val="150000"/>
              </a:lnSpc>
              <a:buNone/>
            </a:pPr>
            <a:r>
              <a:rPr lang="en-US" dirty="0"/>
              <a:t>Sponsored</a:t>
            </a:r>
          </a:p>
          <a:p>
            <a:pPr marL="0" indent="0">
              <a:lnSpc>
                <a:spcPct val="150000"/>
              </a:lnSpc>
              <a:buNone/>
            </a:pPr>
            <a:r>
              <a:rPr lang="en-US" dirty="0"/>
              <a:t>Programs </a:t>
            </a:r>
          </a:p>
          <a:p>
            <a:pPr marL="0" indent="0">
              <a:lnSpc>
                <a:spcPct val="150000"/>
              </a:lnSpc>
              <a:buNone/>
            </a:pPr>
            <a:r>
              <a:rPr lang="en-US" dirty="0"/>
              <a:t>Administration</a:t>
            </a:r>
          </a:p>
          <a:p>
            <a:pPr marL="0" indent="0">
              <a:lnSpc>
                <a:spcPct val="150000"/>
              </a:lnSpc>
              <a:buNone/>
            </a:pPr>
            <a:r>
              <a:rPr lang="en-US" dirty="0"/>
              <a:t>Research &amp;</a:t>
            </a:r>
          </a:p>
          <a:p>
            <a:pPr marL="0" indent="0">
              <a:lnSpc>
                <a:spcPct val="150000"/>
              </a:lnSpc>
              <a:buNone/>
            </a:pPr>
            <a:r>
              <a:rPr lang="en-US" dirty="0"/>
              <a:t>Knowledge</a:t>
            </a:r>
          </a:p>
          <a:p>
            <a:pPr marL="0" indent="0">
              <a:lnSpc>
                <a:spcPct val="150000"/>
              </a:lnSpc>
              <a:buNone/>
            </a:pPr>
            <a:r>
              <a:rPr lang="en-US" dirty="0"/>
              <a:t>Seminars</a:t>
            </a:r>
          </a:p>
        </p:txBody>
      </p:sp>
    </p:spTree>
    <p:extLst>
      <p:ext uri="{BB962C8B-B14F-4D97-AF65-F5344CB8AC3E}">
        <p14:creationId xmlns:p14="http://schemas.microsoft.com/office/powerpoint/2010/main" val="194799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3282"/>
          </a:xfrm>
        </p:spPr>
        <p:txBody>
          <a:bodyPr/>
          <a:lstStyle/>
          <a:p>
            <a:r>
              <a:rPr lang="en-US" dirty="0"/>
              <a:t>KR Proposals Reminders</a:t>
            </a:r>
          </a:p>
        </p:txBody>
      </p:sp>
      <p:sp>
        <p:nvSpPr>
          <p:cNvPr id="3" name="Content Placeholder 2"/>
          <p:cNvSpPr>
            <a:spLocks noGrp="1"/>
          </p:cNvSpPr>
          <p:nvPr>
            <p:ph idx="1"/>
          </p:nvPr>
        </p:nvSpPr>
        <p:spPr>
          <a:xfrm>
            <a:off x="457199" y="1137921"/>
            <a:ext cx="8498541" cy="5437692"/>
          </a:xfrm>
        </p:spPr>
        <p:txBody>
          <a:bodyPr>
            <a:normAutofit fontScale="77500" lnSpcReduction="20000"/>
          </a:bodyPr>
          <a:lstStyle/>
          <a:p>
            <a:r>
              <a:rPr lang="en-US" dirty="0"/>
              <a:t>Proposals created the same day will not show on SPA’s deadline report (internal)</a:t>
            </a:r>
          </a:p>
          <a:p>
            <a:endParaRPr lang="en-US" dirty="0"/>
          </a:p>
          <a:p>
            <a:r>
              <a:rPr lang="en-US" dirty="0"/>
              <a:t>Subrecipient Commitment Form is </a:t>
            </a:r>
            <a:r>
              <a:rPr lang="en-US" b="1" i="1" dirty="0"/>
              <a:t>still</a:t>
            </a:r>
            <a:r>
              <a:rPr lang="en-US" dirty="0"/>
              <a:t> a requirement at the time of proposal</a:t>
            </a:r>
          </a:p>
          <a:p>
            <a:endParaRPr lang="en-US" dirty="0"/>
          </a:p>
          <a:p>
            <a:r>
              <a:rPr lang="en-US" dirty="0"/>
              <a:t>PI’s must certify the proposal</a:t>
            </a:r>
          </a:p>
          <a:p>
            <a:endParaRPr lang="en-US" dirty="0"/>
          </a:p>
          <a:p>
            <a:r>
              <a:rPr lang="en-US" dirty="0"/>
              <a:t>Be careful when copying proposals that were created in KC!</a:t>
            </a:r>
          </a:p>
          <a:p>
            <a:endParaRPr lang="en-US" dirty="0"/>
          </a:p>
          <a:p>
            <a:r>
              <a:rPr lang="en-US" dirty="0"/>
              <a:t>Proposals with human subjects</a:t>
            </a:r>
          </a:p>
          <a:p>
            <a:pPr lvl="1"/>
            <a:r>
              <a:rPr lang="en-US" dirty="0"/>
              <a:t>Instructions for NIH proposals with human subjects </a:t>
            </a:r>
            <a:r>
              <a:rPr lang="en-US" dirty="0">
                <a:hlinkClick r:id="rId2"/>
              </a:rPr>
              <a:t>http://www.umaryland.edu/kualicoeus/user-resources-and-help/nih-human-subjects-forms/</a:t>
            </a:r>
            <a:r>
              <a:rPr lang="en-US" dirty="0"/>
              <a:t>  </a:t>
            </a:r>
          </a:p>
          <a:p>
            <a:pPr marL="457200" lvl="1" indent="0">
              <a:buNone/>
            </a:pPr>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17102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3442"/>
          </a:xfrm>
        </p:spPr>
        <p:txBody>
          <a:bodyPr/>
          <a:lstStyle/>
          <a:p>
            <a:r>
              <a:rPr lang="en-US" dirty="0"/>
              <a:t>Reminders</a:t>
            </a:r>
          </a:p>
        </p:txBody>
      </p:sp>
      <p:sp>
        <p:nvSpPr>
          <p:cNvPr id="3" name="Content Placeholder 2"/>
          <p:cNvSpPr>
            <a:spLocks noGrp="1"/>
          </p:cNvSpPr>
          <p:nvPr>
            <p:ph idx="1"/>
          </p:nvPr>
        </p:nvSpPr>
        <p:spPr>
          <a:xfrm>
            <a:off x="457200" y="1148080"/>
            <a:ext cx="8229600" cy="5506720"/>
          </a:xfrm>
        </p:spPr>
        <p:txBody>
          <a:bodyPr>
            <a:normAutofit/>
          </a:bodyPr>
          <a:lstStyle/>
          <a:p>
            <a:r>
              <a:rPr lang="en-US" sz="2400" dirty="0"/>
              <a:t>Please, please use the team emails when communicating with SPA, unless an action has been triaged and you know who the SPA person that is working on that action.</a:t>
            </a:r>
          </a:p>
          <a:p>
            <a:endParaRPr lang="en-US" sz="2400" dirty="0"/>
          </a:p>
          <a:p>
            <a:r>
              <a:rPr lang="en-US" sz="2400" dirty="0"/>
              <a:t>Ask your general questions at Research Matters </a:t>
            </a:r>
            <a:r>
              <a:rPr lang="en-US" sz="2400" dirty="0">
                <a:hlinkClick r:id="rId3"/>
              </a:rPr>
              <a:t>http://</a:t>
            </a:r>
            <a:r>
              <a:rPr lang="en-US" sz="2400" i="1" dirty="0">
                <a:hlinkClick r:id="rId3"/>
              </a:rPr>
              <a:t>researchmatters.umaryland.edu</a:t>
            </a:r>
            <a:r>
              <a:rPr lang="en-US" sz="2400" i="1" dirty="0"/>
              <a:t>   </a:t>
            </a:r>
          </a:p>
          <a:p>
            <a:endParaRPr lang="en-US" sz="2400" dirty="0"/>
          </a:p>
          <a:p>
            <a:r>
              <a:rPr lang="en-US" sz="2400" dirty="0"/>
              <a:t>If you change the deadline date, please update your team or the person working on your proposal </a:t>
            </a:r>
            <a:r>
              <a:rPr lang="en-US" sz="2400" i="1" dirty="0"/>
              <a:t>immediately!</a:t>
            </a:r>
          </a:p>
          <a:p>
            <a:endParaRPr lang="en-US" sz="2400" i="1" dirty="0"/>
          </a:p>
          <a:p>
            <a:r>
              <a:rPr lang="en-US" sz="2400" dirty="0"/>
              <a:t>Please give SPA adequate time to review your proposal.</a:t>
            </a:r>
          </a:p>
          <a:p>
            <a:endParaRPr lang="en-US" sz="2400" dirty="0"/>
          </a:p>
          <a:p>
            <a:r>
              <a:rPr lang="en-US" sz="2400" dirty="0"/>
              <a:t>Get your proposals in early!!! </a:t>
            </a:r>
          </a:p>
          <a:p>
            <a:endParaRPr lang="en-US" sz="2400" dirty="0"/>
          </a:p>
          <a:p>
            <a:endParaRPr lang="en-US" sz="2400" i="1" dirty="0"/>
          </a:p>
          <a:p>
            <a:pPr marL="0" indent="0">
              <a:buNone/>
            </a:pPr>
            <a:endParaRPr lang="en-US" sz="2400" dirty="0"/>
          </a:p>
          <a:p>
            <a:endParaRPr lang="en-US" sz="2000" dirty="0"/>
          </a:p>
          <a:p>
            <a:endParaRPr lang="en-US" sz="2000" dirty="0"/>
          </a:p>
          <a:p>
            <a:endParaRPr lang="en-US" dirty="0"/>
          </a:p>
          <a:p>
            <a:endParaRPr lang="en-US" dirty="0"/>
          </a:p>
        </p:txBody>
      </p:sp>
    </p:spTree>
    <p:extLst>
      <p:ext uri="{BB962C8B-B14F-4D97-AF65-F5344CB8AC3E}">
        <p14:creationId xmlns:p14="http://schemas.microsoft.com/office/powerpoint/2010/main" val="3791040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12589</TotalTime>
  <Words>1849</Words>
  <Application>Microsoft Macintosh PowerPoint</Application>
  <PresentationFormat>On-screen Show (4:3)</PresentationFormat>
  <Paragraphs>347</Paragraphs>
  <Slides>41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Tahoma</vt:lpstr>
      <vt:lpstr>Wingdings</vt:lpstr>
      <vt:lpstr>Office Theme</vt:lpstr>
      <vt:lpstr>SPA/SPAC Updates 1st Quarter 2019</vt:lpstr>
      <vt:lpstr>Kuali Research</vt:lpstr>
      <vt:lpstr>DOD Proposals</vt:lpstr>
      <vt:lpstr>Unfunded Agreements</vt:lpstr>
      <vt:lpstr>JPA Joint Personnel Agreements</vt:lpstr>
      <vt:lpstr>GASP</vt:lpstr>
      <vt:lpstr>S P A R K S</vt:lpstr>
      <vt:lpstr>KR Proposals Reminders</vt:lpstr>
      <vt:lpstr>Reminders</vt:lpstr>
      <vt:lpstr>Questions?</vt:lpstr>
      <vt:lpstr>SPAC Updates 1st Quarter 2019</vt:lpstr>
      <vt:lpstr>SPAC Agenda</vt:lpstr>
      <vt:lpstr>Cost Agenda</vt:lpstr>
      <vt:lpstr>Cost Personnel Update</vt:lpstr>
      <vt:lpstr>Discrepancies in Fringe Encumbrance Balances</vt:lpstr>
      <vt:lpstr>DRs for FY18-27 and Entering Funding Profiles for 19-01</vt:lpstr>
      <vt:lpstr>DRs for FY18-27 and Entering Funding Profiles for 19-01, Continued</vt:lpstr>
      <vt:lpstr>Posting of DRs for 18-27 – credit to PCA balance</vt:lpstr>
      <vt:lpstr>Finalized Fringe Benefit Rates</vt:lpstr>
      <vt:lpstr>FY19 Finalized Fringe Benefit Rates</vt:lpstr>
      <vt:lpstr>FA Rate Negotiation for FY19 and beyond - Update </vt:lpstr>
      <vt:lpstr>Effort Reporting and new Quantum Implementation</vt:lpstr>
      <vt:lpstr>063018 Effort Reporting Period and Initiation </vt:lpstr>
      <vt:lpstr>Effort Training Class for Next Year</vt:lpstr>
      <vt:lpstr>  </vt:lpstr>
      <vt:lpstr>SPAC’s Agenda</vt:lpstr>
      <vt:lpstr>SPAC Staffing Updates </vt:lpstr>
      <vt:lpstr>SPAC Staffing Updates </vt:lpstr>
      <vt:lpstr>SPAC Staffing Updates </vt:lpstr>
      <vt:lpstr>SPAC Staffing Updates </vt:lpstr>
      <vt:lpstr>Deadlines</vt:lpstr>
      <vt:lpstr>Deadlines</vt:lpstr>
      <vt:lpstr>VA Invoicing Update</vt:lpstr>
      <vt:lpstr>VA Invoicing Update</vt:lpstr>
      <vt:lpstr>Lockbox Update</vt:lpstr>
      <vt:lpstr>Audits and Reviews</vt:lpstr>
      <vt:lpstr>REMINDERS   AND  NEW STUFF</vt:lpstr>
      <vt:lpstr>What is coming!</vt:lpstr>
      <vt:lpstr>What is Coming</vt:lpstr>
      <vt:lpstr>What’s coming</vt:lpstr>
      <vt:lpstr>  </vt:lpstr>
    </vt:vector>
  </TitlesOfParts>
  <Company>Univ of Maryland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Simons, Janet</cp:lastModifiedBy>
  <cp:revision>509</cp:revision>
  <cp:lastPrinted>2017-09-21T18:15:14Z</cp:lastPrinted>
  <dcterms:created xsi:type="dcterms:W3CDTF">2011-07-11T15:55:14Z</dcterms:created>
  <dcterms:modified xsi:type="dcterms:W3CDTF">2018-09-21T14:49:35Z</dcterms:modified>
</cp:coreProperties>
</file>